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Roboto"/>
      <p:regular r:id="rId12"/>
      <p:bold r:id="rId13"/>
      <p:italic r:id="rId14"/>
      <p:boldItalic r:id="rId15"/>
    </p:embeddedFont>
    <p:embeddedFont>
      <p:font typeface="Merriweather"/>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oboto-bold.fntdata"/><Relationship Id="rId12"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Merriweather-bold.fntdata"/><Relationship Id="rId16" Type="http://schemas.openxmlformats.org/officeDocument/2006/relationships/font" Target="fonts/Merriweather-regular.fntdata"/><Relationship Id="rId5" Type="http://schemas.openxmlformats.org/officeDocument/2006/relationships/notesMaster" Target="notesMasters/notesMaster1.xml"/><Relationship Id="rId19" Type="http://schemas.openxmlformats.org/officeDocument/2006/relationships/font" Target="fonts/Merriweather-boldItalic.fntdata"/><Relationship Id="rId6" Type="http://schemas.openxmlformats.org/officeDocument/2006/relationships/slide" Target="slides/slide1.xml"/><Relationship Id="rId18" Type="http://schemas.openxmlformats.org/officeDocument/2006/relationships/font" Target="fonts/Merriweather-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unog.ch/80256EDD006B8954/(httpAssets)/23B87F749499CE1CC1257E070055F956/$file/CCWMX_ProgrammeofWork_LAWS.pdf" TargetMode="External"/><Relationship Id="rId3" Type="http://schemas.openxmlformats.org/officeDocument/2006/relationships/hyperlink" Target="https://en.wikipedia.org/wiki/Artificial_intelligence_arms_race" TargetMode="External"/><Relationship Id="rId4" Type="http://schemas.openxmlformats.org/officeDocument/2006/relationships/hyperlink" Target="https://en.wikipedia.org/wiki/Autonomous"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8c59bc5f2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8c59bc5f2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highlight>
                  <a:srgbClr val="FFFFFF"/>
                </a:highlight>
              </a:rPr>
              <a:t>Autonomous weapon</a:t>
            </a:r>
            <a:r>
              <a:rPr lang="en">
                <a:highlight>
                  <a:srgbClr val="FFFFFF"/>
                </a:highlight>
              </a:rPr>
              <a:t>s have been described as the third revolution in warfare, after gunpowder and nuclear arms.</a:t>
            </a:r>
            <a:endParaRPr>
              <a:highlight>
                <a:srgbClr val="FFFFFF"/>
              </a:highlight>
            </a:endParaRPr>
          </a:p>
          <a:p>
            <a:pPr indent="0" lvl="0" marL="0" rtl="0" algn="l">
              <a:spcBef>
                <a:spcPts val="0"/>
              </a:spcBef>
              <a:spcAft>
                <a:spcPts val="0"/>
              </a:spcAft>
              <a:buNone/>
            </a:pPr>
            <a:r>
              <a:t/>
            </a:r>
            <a:endParaRPr>
              <a:highlight>
                <a:srgbClr val="FFFFFF"/>
              </a:highlight>
            </a:endParaRPr>
          </a:p>
          <a:p>
            <a:pPr indent="0" lvl="0" marL="0" rtl="0" algn="l">
              <a:spcBef>
                <a:spcPts val="0"/>
              </a:spcBef>
              <a:spcAft>
                <a:spcPts val="0"/>
              </a:spcAft>
              <a:buNone/>
            </a:pPr>
            <a:r>
              <a:rPr lang="en">
                <a:highlight>
                  <a:srgbClr val="FFFFFF"/>
                </a:highlight>
              </a:rPr>
              <a:t>They are devices that can identify, track and attack a target without human intervention. It may take the form of a drone, a gun, or a robot that may or may not have a humanoid form. The key element of an autonomous weapon is that once activated – switched on – it makes the decision itself about whether to attack a target, which may or may not be a human.</a:t>
            </a:r>
            <a:endParaRPr>
              <a:highlight>
                <a:srgbClr val="FFFFFF"/>
              </a:highlight>
            </a:endParaRPr>
          </a:p>
          <a:p>
            <a:pPr indent="0" lvl="0" marL="0" rtl="0" algn="l">
              <a:spcBef>
                <a:spcPts val="0"/>
              </a:spcBef>
              <a:spcAft>
                <a:spcPts val="0"/>
              </a:spcAft>
              <a:buNone/>
            </a:pPr>
            <a:r>
              <a:t/>
            </a:r>
            <a:endParaRPr/>
          </a:p>
          <a:p>
            <a:pPr indent="0" lvl="0" marL="0" rtl="0" algn="l">
              <a:spcBef>
                <a:spcPts val="0"/>
              </a:spcBef>
              <a:spcAft>
                <a:spcPts val="0"/>
              </a:spcAft>
              <a:buNone/>
            </a:pPr>
            <a:r>
              <a:rPr lang="en"/>
              <a:t>Modern military powers all currently have and continue to develop the use of Artificial Intelligence for both offensive and defensive purposes, be it for use in vehicles logistics, for </a:t>
            </a:r>
            <a:r>
              <a:rPr lang="en"/>
              <a:t>surveillance</a:t>
            </a:r>
            <a:r>
              <a:rPr lang="en"/>
              <a:t> and or </a:t>
            </a:r>
            <a:r>
              <a:rPr lang="en"/>
              <a:t>weaponry</a:t>
            </a:r>
            <a:r>
              <a:rPr lang="en"/>
              <a:t>. The world’s military are already utilising the technology for vehicles - none so far are truly </a:t>
            </a:r>
            <a:r>
              <a:rPr lang="en"/>
              <a:t>autonomous</a:t>
            </a: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highlight>
                  <a:srgbClr val="FFFFFF"/>
                </a:highlight>
              </a:rPr>
              <a:t>Concern is over the use of fully </a:t>
            </a:r>
            <a:r>
              <a:rPr b="1" lang="en"/>
              <a:t>autonomous weapons</a:t>
            </a:r>
            <a:r>
              <a:rPr lang="en">
                <a:highlight>
                  <a:srgbClr val="FFFFFF"/>
                </a:highlight>
              </a:rPr>
              <a:t>, also known as "</a:t>
            </a:r>
            <a:r>
              <a:rPr b="1" lang="en"/>
              <a:t>killer robots</a:t>
            </a:r>
            <a:r>
              <a:rPr lang="en">
                <a:highlight>
                  <a:srgbClr val="FFFFFF"/>
                </a:highlight>
              </a:rPr>
              <a:t>," which would be able to select and engage targets without meaningful human control. SO </a:t>
            </a:r>
            <a:r>
              <a:rPr lang="en"/>
              <a:t>while dozens of nations are or will be investing in killer robots, only a handful of countries are developing them.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While companies such as Amazon are looking to develop package delivery drones - described as killer robots in waiting. </a:t>
            </a:r>
            <a:r>
              <a:rPr lang="en">
                <a:highlight>
                  <a:srgbClr val="FCFCFC"/>
                </a:highlight>
              </a:rPr>
              <a:t>Developers of these drone systems are building systems for good, however one person’s package delivery drone is another person’s autonomous weapons system.</a:t>
            </a:r>
            <a:endParaRPr/>
          </a:p>
          <a:p>
            <a:pPr indent="0" lvl="0" marL="0" rtl="0" algn="l">
              <a:spcBef>
                <a:spcPts val="0"/>
              </a:spcBef>
              <a:spcAft>
                <a:spcPts val="0"/>
              </a:spcAft>
              <a:buNone/>
            </a:pPr>
            <a:r>
              <a:t/>
            </a:r>
            <a:endParaRPr>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8c59bc5f21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8c59bc5f2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a:solidFill>
                  <a:srgbClr val="424242"/>
                </a:solidFill>
              </a:rPr>
              <a:t>Challenges</a:t>
            </a:r>
            <a:endParaRPr b="1">
              <a:solidFill>
                <a:srgbClr val="424242"/>
              </a:solidFill>
            </a:endParaRPr>
          </a:p>
          <a:p>
            <a:pPr indent="-298450" lvl="0" marL="457200" rtl="0" algn="l">
              <a:lnSpc>
                <a:spcPct val="100000"/>
              </a:lnSpc>
              <a:spcBef>
                <a:spcPts val="0"/>
              </a:spcBef>
              <a:spcAft>
                <a:spcPts val="0"/>
              </a:spcAft>
              <a:buSzPts val="1100"/>
              <a:buAutoNum type="arabicPeriod"/>
            </a:pPr>
            <a:r>
              <a:rPr lang="en">
                <a:highlight>
                  <a:srgbClr val="FAFAFA"/>
                </a:highlight>
              </a:rPr>
              <a:t>Fully autonomous weapons would decide who lives and dies, without further human intervention As machines, they would lack the inherently human characteristics such as compassion that are necessary to make complex ethical choices.</a:t>
            </a:r>
            <a:endParaRPr>
              <a:highlight>
                <a:srgbClr val="FAFAFA"/>
              </a:highlight>
            </a:endParaRPr>
          </a:p>
          <a:p>
            <a:pPr indent="-298450" lvl="0" marL="457200" rtl="0" algn="l">
              <a:lnSpc>
                <a:spcPct val="100000"/>
              </a:lnSpc>
              <a:spcBef>
                <a:spcPts val="0"/>
              </a:spcBef>
              <a:spcAft>
                <a:spcPts val="0"/>
              </a:spcAft>
              <a:buSzPts val="1100"/>
              <a:buChar char="-"/>
            </a:pPr>
            <a:r>
              <a:rPr lang="en">
                <a:highlight>
                  <a:srgbClr val="FCFCFC"/>
                </a:highlight>
              </a:rPr>
              <a:t>What happens when an AI-powered military system malfunctions? </a:t>
            </a:r>
            <a:r>
              <a:rPr lang="en">
                <a:solidFill>
                  <a:schemeClr val="dk1"/>
                </a:solidFill>
                <a:highlight>
                  <a:srgbClr val="FFFFFF"/>
                </a:highlight>
              </a:rPr>
              <a:t>A</a:t>
            </a:r>
            <a:r>
              <a:rPr lang="en">
                <a:solidFill>
                  <a:schemeClr val="dk1"/>
                </a:solidFill>
                <a:highlight>
                  <a:srgbClr val="FFFFFF"/>
                </a:highlight>
              </a:rPr>
              <a:t> weapon needs to be correct 100% of the time, everytime. </a:t>
            </a:r>
            <a:endParaRPr>
              <a:highlight>
                <a:srgbClr val="FCFCFC"/>
              </a:highlight>
            </a:endParaRPr>
          </a:p>
          <a:p>
            <a:pPr indent="-298450" lvl="0" marL="457200" rtl="0" algn="l">
              <a:lnSpc>
                <a:spcPct val="100000"/>
              </a:lnSpc>
              <a:spcBef>
                <a:spcPts val="0"/>
              </a:spcBef>
              <a:spcAft>
                <a:spcPts val="0"/>
              </a:spcAft>
              <a:buSzPts val="1100"/>
              <a:buChar char="-"/>
            </a:pPr>
            <a:r>
              <a:rPr lang="en"/>
              <a:t>An AI-powered weapon does not recognize a target as a specific individual, vehicle or structure, but rather as a unique set of colors and textures in a specific relationship to each other.</a:t>
            </a:r>
            <a:endParaRPr/>
          </a:p>
          <a:p>
            <a:pPr indent="0" lvl="0" marL="457200" rtl="0" algn="l">
              <a:lnSpc>
                <a:spcPct val="100000"/>
              </a:lnSpc>
              <a:spcBef>
                <a:spcPts val="0"/>
              </a:spcBef>
              <a:spcAft>
                <a:spcPts val="0"/>
              </a:spcAft>
              <a:buNone/>
            </a:pPr>
            <a:r>
              <a:rPr lang="en"/>
              <a:t>This makes such weapons uniquely vulnerable to subtle modifications that can mask their targets or even cause them to attack unrelated targets.</a:t>
            </a:r>
            <a:endParaRPr/>
          </a:p>
          <a:p>
            <a:pPr indent="-298450" lvl="0" marL="457200" rtl="0" algn="l">
              <a:spcBef>
                <a:spcPts val="0"/>
              </a:spcBef>
              <a:spcAft>
                <a:spcPts val="0"/>
              </a:spcAft>
              <a:buClr>
                <a:schemeClr val="dk1"/>
              </a:buClr>
              <a:buSzPts val="1100"/>
              <a:buAutoNum type="arabicPeriod"/>
            </a:pPr>
            <a:r>
              <a:rPr lang="en">
                <a:solidFill>
                  <a:schemeClr val="dk1"/>
                </a:solidFill>
              </a:rPr>
              <a:t>It creates/ or potential could exploit a ‘grey’ area in Law - if an incident were to happen - or a ‘when’ a AI military system malfunctions - who would be to blame? Could a country claim it as an accident?</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Unlike nuclear, biological or chemical weapons, lethal autonomous weapon can be built easily with easy to be found materials and they are more easy to be hacked or fall into the wrong hands.</a:t>
            </a:r>
            <a:endParaRPr>
              <a:highlight>
                <a:srgbClr val="FAFAFA"/>
              </a:highlight>
            </a:endParaRPr>
          </a:p>
          <a:p>
            <a:pPr indent="-298450" lvl="0" marL="457200" rtl="0" algn="l">
              <a:lnSpc>
                <a:spcPct val="100000"/>
              </a:lnSpc>
              <a:spcBef>
                <a:spcPts val="0"/>
              </a:spcBef>
              <a:spcAft>
                <a:spcPts val="0"/>
              </a:spcAft>
              <a:buSzPts val="1100"/>
              <a:buAutoNum type="arabicPeriod"/>
            </a:pPr>
            <a:r>
              <a:rPr lang="en">
                <a:highlight>
                  <a:srgbClr val="FFFFFF"/>
                </a:highlight>
              </a:rPr>
              <a:t>Q. How hard is it for any</a:t>
            </a:r>
            <a:r>
              <a:rPr lang="en">
                <a:highlight>
                  <a:srgbClr val="FFFFFF"/>
                </a:highlight>
              </a:rPr>
              <a:t> system to distinguish between combatants and non-combatants? </a:t>
            </a:r>
            <a:r>
              <a:rPr lang="en">
                <a:highlight>
                  <a:srgbClr val="FFFFFF"/>
                </a:highlight>
              </a:rPr>
              <a:t>Could a </a:t>
            </a:r>
            <a:r>
              <a:rPr lang="en">
                <a:highlight>
                  <a:srgbClr val="FFFFFF"/>
                </a:highlight>
              </a:rPr>
              <a:t>country go to war because of an algorithm?  </a:t>
            </a:r>
            <a:endParaRPr>
              <a:highlight>
                <a:srgbClr val="FFFFFF"/>
              </a:highlight>
            </a:endParaRPr>
          </a:p>
          <a:p>
            <a:pPr indent="-298450" lvl="0" marL="457200" rtl="0" algn="l">
              <a:lnSpc>
                <a:spcPct val="100000"/>
              </a:lnSpc>
              <a:spcBef>
                <a:spcPts val="0"/>
              </a:spcBef>
              <a:spcAft>
                <a:spcPts val="0"/>
              </a:spcAft>
              <a:buSzPts val="1100"/>
              <a:buChar char="-"/>
            </a:pPr>
            <a:r>
              <a:rPr lang="en"/>
              <a:t>Have the people who built the algorithm robust, full proof, without bias, is it more objective? </a:t>
            </a:r>
            <a:endParaRPr/>
          </a:p>
          <a:p>
            <a:pPr indent="-298450" lvl="0" marL="457200" rtl="0" algn="l">
              <a:lnSpc>
                <a:spcPct val="100000"/>
              </a:lnSpc>
              <a:spcBef>
                <a:spcPts val="0"/>
              </a:spcBef>
              <a:spcAft>
                <a:spcPts val="0"/>
              </a:spcAft>
              <a:buSzPts val="1100"/>
              <a:buChar char="-"/>
            </a:pPr>
            <a:r>
              <a:rPr lang="en"/>
              <a:t>Who would would govern, monitor and oversee. Can a human override the decisions? </a:t>
            </a:r>
            <a:r>
              <a:rPr lang="en">
                <a:highlight>
                  <a:srgbClr val="FFFF00"/>
                </a:highlight>
              </a:rPr>
              <a:t>Who says something is right and another thing is</a:t>
            </a:r>
            <a:r>
              <a:rPr lang="en">
                <a:solidFill>
                  <a:schemeClr val="dk1"/>
                </a:solidFill>
                <a:highlight>
                  <a:srgbClr val="FFFF00"/>
                </a:highlight>
              </a:rPr>
              <a:t> wrong? </a:t>
            </a:r>
            <a:endParaRPr>
              <a:solidFill>
                <a:schemeClr val="dk1"/>
              </a:solidFill>
              <a:highlight>
                <a:srgbClr val="FFFF00"/>
              </a:highlight>
            </a:endParaRPr>
          </a:p>
          <a:p>
            <a:pPr indent="-298450" lvl="0" marL="457200" rtl="0" algn="l">
              <a:lnSpc>
                <a:spcPct val="100000"/>
              </a:lnSpc>
              <a:spcBef>
                <a:spcPts val="0"/>
              </a:spcBef>
              <a:spcAft>
                <a:spcPts val="0"/>
              </a:spcAft>
              <a:buClr>
                <a:schemeClr val="dk1"/>
              </a:buClr>
              <a:buSzPts val="1100"/>
              <a:buChar char="-"/>
            </a:pPr>
            <a:r>
              <a:rPr lang="en">
                <a:solidFill>
                  <a:schemeClr val="dk1"/>
                </a:solidFill>
                <a:highlight>
                  <a:srgbClr val="FFFF00"/>
                </a:highlight>
              </a:rPr>
              <a:t>Can an algorithm make a nuance decision and come to the same ethical decision?</a:t>
            </a:r>
            <a:endParaRPr>
              <a:solidFill>
                <a:schemeClr val="dk1"/>
              </a:solidFill>
              <a:highlight>
                <a:srgbClr val="FFFF00"/>
              </a:highlight>
            </a:endParaRPr>
          </a:p>
          <a:p>
            <a:pPr indent="-298450" lvl="0" marL="457200" rtl="0" algn="l">
              <a:lnSpc>
                <a:spcPct val="100000"/>
              </a:lnSpc>
              <a:spcBef>
                <a:spcPts val="0"/>
              </a:spcBef>
              <a:spcAft>
                <a:spcPts val="0"/>
              </a:spcAft>
              <a:buClr>
                <a:schemeClr val="dk1"/>
              </a:buClr>
              <a:buSzPts val="1100"/>
              <a:buAutoNum type="arabicPeriod"/>
            </a:pPr>
            <a:r>
              <a:rPr lang="en">
                <a:solidFill>
                  <a:srgbClr val="000230"/>
                </a:solidFill>
                <a:highlight>
                  <a:srgbClr val="FFFFFF"/>
                </a:highlight>
              </a:rPr>
              <a:t>An example Paul Scharre </a:t>
            </a:r>
            <a:r>
              <a:rPr b="1" i="1" lang="en">
                <a:solidFill>
                  <a:srgbClr val="000230"/>
                </a:solidFill>
              </a:rPr>
              <a:t>Army of None: Autonomous Weapons and the Future of War - </a:t>
            </a:r>
            <a:r>
              <a:rPr lang="en">
                <a:solidFill>
                  <a:srgbClr val="000230"/>
                </a:solidFill>
                <a:highlight>
                  <a:srgbClr val="FFFFFF"/>
                </a:highlight>
              </a:rPr>
              <a:t>describes an incident in which he and some fellow soldiers, while in Afghanistan. They could hear a young girl closeby talking on a radio—a clear indication she was scouting their position for a Taliban force hiding nearby. </a:t>
            </a:r>
            <a:r>
              <a:rPr lang="en">
                <a:solidFill>
                  <a:srgbClr val="000230"/>
                </a:solidFill>
                <a:highlight>
                  <a:srgbClr val="FFFF00"/>
                </a:highlight>
              </a:rPr>
              <a:t>Under the rules of war</a:t>
            </a:r>
            <a:r>
              <a:rPr lang="en">
                <a:solidFill>
                  <a:srgbClr val="000230"/>
                </a:solidFill>
                <a:highlight>
                  <a:srgbClr val="FFFFFF"/>
                </a:highlight>
              </a:rPr>
              <a:t>, Scharre explains, the young girl was an enemy combatant, putting his unit at risk, and so could have been shot. Yet, he chose not to, acting out of an innate moral impulse. “My fellow soldiers and I knew killing her would be morally wrong. We didn’t even discuss it.” Could machines ever be trained to make this distinction? Scharre is highly doubtful.</a:t>
            </a:r>
            <a:endParaRPr>
              <a:solidFill>
                <a:srgbClr val="424242"/>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8c59bc5f21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8c59bc5f21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highlight>
                  <a:srgbClr val="FFFFFF"/>
                </a:highlight>
              </a:rPr>
              <a:t>Th</a:t>
            </a:r>
            <a:r>
              <a:rPr lang="en"/>
              <a:t>e solution, approach or way forward?</a:t>
            </a:r>
            <a:endParaRPr/>
          </a:p>
          <a:p>
            <a:pPr indent="-298450" lvl="0" marL="457200" rtl="0" algn="l">
              <a:spcBef>
                <a:spcPts val="0"/>
              </a:spcBef>
              <a:spcAft>
                <a:spcPts val="0"/>
              </a:spcAft>
              <a:buSzPts val="1100"/>
              <a:buAutoNum type="arabicPeriod"/>
            </a:pPr>
            <a:r>
              <a:rPr b="1" lang="en"/>
              <a:t>2 routes</a:t>
            </a:r>
            <a:r>
              <a:rPr lang="en"/>
              <a:t> - </a:t>
            </a:r>
            <a:endParaRPr/>
          </a:p>
          <a:p>
            <a:pPr indent="-298450" lvl="0" marL="457200" rtl="0" algn="l">
              <a:spcBef>
                <a:spcPts val="0"/>
              </a:spcBef>
              <a:spcAft>
                <a:spcPts val="0"/>
              </a:spcAft>
              <a:buSzPts val="1100"/>
              <a:buChar char="-"/>
            </a:pPr>
            <a:r>
              <a:rPr lang="en"/>
              <a:t>i) Legally through the UN </a:t>
            </a:r>
            <a:endParaRPr/>
          </a:p>
          <a:p>
            <a:pPr indent="-298450" lvl="0" marL="457200" rtl="0" algn="l">
              <a:spcBef>
                <a:spcPts val="0"/>
              </a:spcBef>
              <a:spcAft>
                <a:spcPts val="0"/>
              </a:spcAft>
              <a:buSzPts val="1100"/>
              <a:buChar char="-"/>
            </a:pPr>
            <a:r>
              <a:rPr lang="en"/>
              <a:t>ii) Moral agreement with AI experts refusing to work on LAW projects</a:t>
            </a:r>
            <a:endParaRPr/>
          </a:p>
          <a:p>
            <a:pPr indent="-298450" lvl="0" marL="457200" rtl="0" algn="l">
              <a:spcBef>
                <a:spcPts val="0"/>
              </a:spcBef>
              <a:spcAft>
                <a:spcPts val="0"/>
              </a:spcAft>
              <a:buSzPts val="1100"/>
              <a:buAutoNum type="arabicPeriod"/>
            </a:pPr>
            <a:r>
              <a:rPr lang="en"/>
              <a:t>November 2019 was the 4th meeting of member countries of the United Nations Convention on Conventional Weapons (CCW) in Geneva,  </a:t>
            </a:r>
            <a:endParaRPr/>
          </a:p>
          <a:p>
            <a:pPr indent="-298450" lvl="0" marL="457200" rtl="0" algn="l">
              <a:spcBef>
                <a:spcPts val="0"/>
              </a:spcBef>
              <a:spcAft>
                <a:spcPts val="0"/>
              </a:spcAft>
              <a:buSzPts val="1100"/>
              <a:buChar char="-"/>
            </a:pPr>
            <a:r>
              <a:rPr lang="en"/>
              <a:t>CCW - </a:t>
            </a:r>
            <a:r>
              <a:rPr lang="en">
                <a:highlight>
                  <a:srgbClr val="FFFFFF"/>
                </a:highlight>
              </a:rPr>
              <a:t>provides a range of possibilities for controlling weapons use, either banning systems in advance or accepting their inevitability but proscribing their use in certain scenarios, </a:t>
            </a:r>
            <a:endParaRPr/>
          </a:p>
          <a:p>
            <a:pPr indent="-298450" lvl="0" marL="457200" rtl="0" algn="l">
              <a:spcBef>
                <a:spcPts val="0"/>
              </a:spcBef>
              <a:spcAft>
                <a:spcPts val="0"/>
              </a:spcAft>
              <a:buSzPts val="1100"/>
              <a:buChar char="-"/>
            </a:pPr>
            <a:r>
              <a:rPr lang="en"/>
              <a:t>A</a:t>
            </a:r>
            <a:r>
              <a:rPr lang="en">
                <a:uFill>
                  <a:noFill/>
                </a:uFill>
                <a:hlinkClick r:id="rId2"/>
              </a:rPr>
              <a:t>ddress</a:t>
            </a:r>
            <a:r>
              <a:rPr lang="en"/>
              <a:t>ing legal, technical, security and ethical concerns relating to the use of LAWS, including the implications for international humanitarian law and international human rights law.</a:t>
            </a:r>
            <a:endParaRPr/>
          </a:p>
          <a:p>
            <a:pPr indent="-298450" lvl="0" marL="457200" rtl="0" algn="l">
              <a:spcBef>
                <a:spcPts val="0"/>
              </a:spcBef>
              <a:spcAft>
                <a:spcPts val="0"/>
              </a:spcAft>
              <a:buSzPts val="1100"/>
              <a:buChar char="-"/>
            </a:pPr>
            <a:r>
              <a:rPr lang="en"/>
              <a:t>Diplomats still cannot not agree on a binding common approach - still talking on non-binding talks instead of concrete legal work</a:t>
            </a:r>
            <a:endParaRPr/>
          </a:p>
          <a:p>
            <a:pPr indent="-298450" lvl="0" marL="457200" rtl="0" algn="l">
              <a:spcBef>
                <a:spcPts val="0"/>
              </a:spcBef>
              <a:spcAft>
                <a:spcPts val="0"/>
              </a:spcAft>
              <a:buSzPts val="1100"/>
              <a:buChar char="-"/>
            </a:pPr>
            <a:r>
              <a:rPr lang="en"/>
              <a:t>Over 30 governments are demanding a ban on artificial intelligence weapons, while both the US and Russia have blocked any moves to form legally binding agreements on autonomous weaponry.</a:t>
            </a:r>
            <a:endParaRPr/>
          </a:p>
          <a:p>
            <a:pPr indent="-298450" lvl="0" marL="457200" rtl="0" algn="l">
              <a:spcBef>
                <a:spcPts val="0"/>
              </a:spcBef>
              <a:spcAft>
                <a:spcPts val="0"/>
              </a:spcAft>
              <a:buSzPts val="1100"/>
              <a:buAutoNum type="arabicPeriod"/>
            </a:pPr>
            <a:r>
              <a:rPr b="1" lang="en"/>
              <a:t>U.N</a:t>
            </a:r>
            <a:r>
              <a:rPr lang="en"/>
              <a:t>. has to be the organisation that implements a ban - and become codified in a UN Treaty under international law - the UN Security Council is the only international body where this would have legitimate power and enforce consequences.</a:t>
            </a:r>
            <a:endParaRPr/>
          </a:p>
          <a:p>
            <a:pPr indent="0" lvl="0" marL="457200" rtl="0" algn="l">
              <a:spcBef>
                <a:spcPts val="0"/>
              </a:spcBef>
              <a:spcAft>
                <a:spcPts val="0"/>
              </a:spcAft>
              <a:buNone/>
            </a:pPr>
            <a:r>
              <a:rPr lang="en"/>
              <a:t>The challenge as above is will have to ratified by all member states</a:t>
            </a:r>
            <a:endParaRPr/>
          </a:p>
          <a:p>
            <a:pPr indent="-298450" lvl="0" marL="457200" rtl="0" algn="l">
              <a:spcBef>
                <a:spcPts val="0"/>
              </a:spcBef>
              <a:spcAft>
                <a:spcPts val="0"/>
              </a:spcAft>
              <a:buSzPts val="1100"/>
              <a:buAutoNum type="arabicPeriod"/>
            </a:pPr>
            <a:r>
              <a:rPr b="1" lang="en"/>
              <a:t>As T</a:t>
            </a:r>
            <a:r>
              <a:rPr b="1" lang="en"/>
              <a:t>reaty talks have stalled</a:t>
            </a:r>
            <a:r>
              <a:rPr lang="en"/>
              <a:t> a different approach is being taken -</a:t>
            </a:r>
            <a:endParaRPr/>
          </a:p>
          <a:p>
            <a:pPr indent="-298450" lvl="0" marL="457200" rtl="0" algn="l">
              <a:spcBef>
                <a:spcPts val="0"/>
              </a:spcBef>
              <a:spcAft>
                <a:spcPts val="0"/>
              </a:spcAft>
              <a:buSzPts val="1100"/>
              <a:buChar char="-"/>
            </a:pPr>
            <a:r>
              <a:rPr lang="en"/>
              <a:t>W</a:t>
            </a:r>
            <a:r>
              <a:rPr lang="en"/>
              <a:t>orldwide there are a number of campaigns to ban lethal autonomous weapons from A.I. experts against fully Autonomous Warfare. </a:t>
            </a:r>
            <a:endParaRPr/>
          </a:p>
          <a:p>
            <a:pPr indent="-298450" lvl="0" marL="457200" rtl="0" algn="l">
              <a:spcBef>
                <a:spcPts val="0"/>
              </a:spcBef>
              <a:spcAft>
                <a:spcPts val="0"/>
              </a:spcAft>
              <a:buSzPts val="1100"/>
              <a:buChar char="-"/>
            </a:pPr>
            <a:r>
              <a:rPr lang="en">
                <a:highlight>
                  <a:srgbClr val="FFFFFF"/>
                </a:highlight>
              </a:rPr>
              <a:t>In July 2015, experts in artificial intelligence signed a letter warning of the threat of an </a:t>
            </a:r>
            <a:r>
              <a:rPr lang="en">
                <a:uFill>
                  <a:noFill/>
                </a:uFill>
                <a:hlinkClick r:id="rId3"/>
              </a:rPr>
              <a:t>artificial intelligence arms race</a:t>
            </a:r>
            <a:r>
              <a:rPr lang="en">
                <a:highlight>
                  <a:srgbClr val="FFFFFF"/>
                </a:highlight>
              </a:rPr>
              <a:t> and calling for a ban on </a:t>
            </a:r>
            <a:r>
              <a:rPr lang="en">
                <a:uFill>
                  <a:noFill/>
                </a:uFill>
                <a:hlinkClick r:id="rId4"/>
              </a:rPr>
              <a:t>autonomous</a:t>
            </a:r>
            <a:r>
              <a:rPr lang="en">
                <a:highlight>
                  <a:srgbClr val="FFFFFF"/>
                </a:highlight>
              </a:rPr>
              <a:t> weapons. </a:t>
            </a:r>
            <a:endParaRPr/>
          </a:p>
          <a:p>
            <a:pPr indent="-298450" lvl="0" marL="457200" rtl="0" algn="l">
              <a:spcBef>
                <a:spcPts val="0"/>
              </a:spcBef>
              <a:spcAft>
                <a:spcPts val="0"/>
              </a:spcAft>
              <a:buSzPts val="1100"/>
              <a:buChar char="-"/>
            </a:pPr>
            <a:r>
              <a:rPr b="1" lang="en"/>
              <a:t>TO DATE 4,502 AI/Robotics researchers and 26,215 others have signed the letter. Including Stephen Hawking, Elon Musk, Steve Wozniak</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8c59bc5f21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8c59bc5f21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44444"/>
                </a:solidFill>
              </a:rPr>
              <a:t>Key</a:t>
            </a:r>
            <a:endParaRPr>
              <a:solidFill>
                <a:srgbClr val="444444"/>
              </a:solidFill>
            </a:endParaRPr>
          </a:p>
          <a:p>
            <a:pPr indent="-298450" lvl="0" marL="457200" rtl="0" algn="l">
              <a:spcBef>
                <a:spcPts val="0"/>
              </a:spcBef>
              <a:spcAft>
                <a:spcPts val="0"/>
              </a:spcAft>
              <a:buSzPts val="1100"/>
              <a:buAutoNum type="arabicPeriod"/>
            </a:pPr>
            <a:r>
              <a:rPr lang="en">
                <a:solidFill>
                  <a:srgbClr val="444444"/>
                </a:solidFill>
              </a:rPr>
              <a:t>Firstly - </a:t>
            </a:r>
            <a:r>
              <a:rPr lang="en">
                <a:solidFill>
                  <a:srgbClr val="444444"/>
                </a:solidFill>
              </a:rPr>
              <a:t>AI to a lesser or greater extent will be used by military forces.</a:t>
            </a:r>
            <a:endParaRPr>
              <a:solidFill>
                <a:srgbClr val="444444"/>
              </a:solidFill>
            </a:endParaRPr>
          </a:p>
          <a:p>
            <a:pPr indent="-298450" lvl="0" marL="457200" rtl="0" algn="l">
              <a:spcBef>
                <a:spcPts val="0"/>
              </a:spcBef>
              <a:spcAft>
                <a:spcPts val="0"/>
              </a:spcAft>
              <a:buSzPts val="1100"/>
              <a:buAutoNum type="arabicPeriod"/>
            </a:pPr>
            <a:r>
              <a:rPr lang="en">
                <a:highlight>
                  <a:srgbClr val="FAFAFA"/>
                </a:highlight>
              </a:rPr>
              <a:t>However fully LAW.s must have meaningful </a:t>
            </a:r>
            <a:r>
              <a:rPr b="1" lang="en">
                <a:highlight>
                  <a:srgbClr val="FAFAFA"/>
                </a:highlight>
              </a:rPr>
              <a:t>human control </a:t>
            </a:r>
            <a:r>
              <a:rPr lang="en">
                <a:highlight>
                  <a:srgbClr val="FAFAFA"/>
                </a:highlight>
              </a:rPr>
              <a:t>over targeting and attack decisions by prohibiting development, production, and use of fully autonomous weapons has to be retained- w</a:t>
            </a:r>
            <a:r>
              <a:rPr lang="en">
                <a:solidFill>
                  <a:srgbClr val="333333"/>
                </a:solidFill>
                <a:highlight>
                  <a:srgbClr val="FFFFFF"/>
                </a:highlight>
              </a:rPr>
              <a:t>here will the line of control drawn?</a:t>
            </a:r>
            <a:endParaRPr>
              <a:solidFill>
                <a:srgbClr val="333333"/>
              </a:solidFill>
              <a:highlight>
                <a:srgbClr val="FFFFFF"/>
              </a:highlight>
            </a:endParaRPr>
          </a:p>
          <a:p>
            <a:pPr indent="-298450" lvl="0" marL="457200" rtl="0" algn="l">
              <a:spcBef>
                <a:spcPts val="0"/>
              </a:spcBef>
              <a:spcAft>
                <a:spcPts val="0"/>
              </a:spcAft>
              <a:buSzPts val="1100"/>
              <a:buAutoNum type="arabicPeriod"/>
            </a:pPr>
            <a:r>
              <a:rPr lang="en">
                <a:highlight>
                  <a:srgbClr val="FAFAFA"/>
                </a:highlight>
              </a:rPr>
              <a:t>I believe the best way is to - A legally binding instrument governing the use of fully autonomous weapons - to establish the principle of meaningful human control over the use of force.</a:t>
            </a:r>
            <a:endParaRPr/>
          </a:p>
          <a:p>
            <a:pPr indent="0" lvl="0" marL="457200" rtl="0" algn="l">
              <a:spcBef>
                <a:spcPts val="0"/>
              </a:spcBef>
              <a:spcAft>
                <a:spcPts val="0"/>
              </a:spcAft>
              <a:buNone/>
            </a:pPr>
            <a:r>
              <a:rPr lang="en">
                <a:solidFill>
                  <a:srgbClr val="444444"/>
                </a:solidFill>
              </a:rPr>
              <a:t>While - P</a:t>
            </a:r>
            <a:r>
              <a:rPr lang="en">
                <a:solidFill>
                  <a:srgbClr val="444444"/>
                </a:solidFill>
              </a:rPr>
              <a:t>rogress toward an appr</a:t>
            </a:r>
            <a:r>
              <a:rPr lang="en"/>
              <a:t>opriate multilateral solution, has been slow. If countries do not shift soon from abstract talk to treaty negotiations, the development of technology will outpace international diplomacy.</a:t>
            </a:r>
            <a:endParaRPr/>
          </a:p>
          <a:p>
            <a:pPr indent="0" lvl="0" marL="457200" rtl="0" algn="l">
              <a:spcBef>
                <a:spcPts val="0"/>
              </a:spcBef>
              <a:spcAft>
                <a:spcPts val="0"/>
              </a:spcAft>
              <a:buNone/>
            </a:pPr>
            <a:r>
              <a:rPr lang="en"/>
              <a:t>While Experts to sign up is fantastic - will it stop rogue entities - unlikely but it is help get the issue noticed and bring pressure to governments.</a:t>
            </a:r>
            <a:endParaRPr/>
          </a:p>
          <a:p>
            <a:pPr indent="0" lvl="0" marL="0" rtl="0" algn="l">
              <a:spcBef>
                <a:spcPts val="0"/>
              </a:spcBef>
              <a:spcAft>
                <a:spcPts val="0"/>
              </a:spcAft>
              <a:buNone/>
            </a:pPr>
            <a:r>
              <a:rPr lang="en" u="sng"/>
              <a:t>My recommendation?</a:t>
            </a:r>
            <a:endParaRPr u="sng"/>
          </a:p>
          <a:p>
            <a:pPr indent="0" lvl="0" marL="0" rtl="0" algn="l">
              <a:spcBef>
                <a:spcPts val="0"/>
              </a:spcBef>
              <a:spcAft>
                <a:spcPts val="0"/>
              </a:spcAft>
              <a:buNone/>
            </a:pPr>
            <a:r>
              <a:rPr b="1" lang="en">
                <a:highlight>
                  <a:srgbClr val="FCFCFC"/>
                </a:highlight>
              </a:rPr>
              <a:t>‘</a:t>
            </a:r>
            <a:r>
              <a:rPr b="1" lang="en">
                <a:highlight>
                  <a:srgbClr val="FCFCFC"/>
                </a:highlight>
              </a:rPr>
              <a:t>One person’s package delivery drone is another person’s autonomous weapons system.’</a:t>
            </a:r>
            <a:endParaRPr b="1">
              <a:highlight>
                <a:srgbClr val="FCFCFC"/>
              </a:highlight>
            </a:endParaRPr>
          </a:p>
          <a:p>
            <a:pPr indent="0" lvl="0" marL="0" rtl="0" algn="l">
              <a:spcBef>
                <a:spcPts val="0"/>
              </a:spcBef>
              <a:spcAft>
                <a:spcPts val="0"/>
              </a:spcAft>
              <a:buNone/>
            </a:pPr>
            <a:r>
              <a:rPr lang="en"/>
              <a:t>It’s challenging - rogue states </a:t>
            </a:r>
            <a:r>
              <a:rPr lang="en">
                <a:solidFill>
                  <a:srgbClr val="444444"/>
                </a:solidFill>
              </a:rPr>
              <a:t>and countries such as China do not share the same ethical and moral standards as Western Countries. </a:t>
            </a:r>
            <a:endParaRPr>
              <a:solidFill>
                <a:srgbClr val="444444"/>
              </a:solidFill>
            </a:endParaRPr>
          </a:p>
          <a:p>
            <a:pPr indent="0" lvl="0" marL="0" rtl="0" algn="l">
              <a:spcBef>
                <a:spcPts val="0"/>
              </a:spcBef>
              <a:spcAft>
                <a:spcPts val="0"/>
              </a:spcAft>
              <a:buNone/>
            </a:pPr>
            <a:r>
              <a:rPr lang="en">
                <a:solidFill>
                  <a:srgbClr val="444444"/>
                </a:solidFill>
              </a:rPr>
              <a:t>So while I am ever the optimist countries will sign up to a Treaty - I am sceptical all rogues entities or countries will actually stop </a:t>
            </a:r>
            <a:r>
              <a:rPr lang="en">
                <a:solidFill>
                  <a:srgbClr val="444444"/>
                </a:solidFill>
              </a:rPr>
              <a:t>development and a challenge</a:t>
            </a:r>
            <a:r>
              <a:rPr lang="en"/>
              <a:t> to enforce.</a:t>
            </a:r>
            <a:endParaRPr>
              <a:solidFill>
                <a:srgbClr val="444444"/>
              </a:solidFill>
            </a:endParaRPr>
          </a:p>
          <a:p>
            <a:pPr indent="0" lvl="0" marL="0" rtl="0" algn="l">
              <a:spcBef>
                <a:spcPts val="0"/>
              </a:spcBef>
              <a:spcAft>
                <a:spcPts val="0"/>
              </a:spcAft>
              <a:buNone/>
            </a:pPr>
            <a:r>
              <a:t/>
            </a:r>
            <a:endParaRPr>
              <a:solidFill>
                <a:srgbClr val="444444"/>
              </a:solidFill>
            </a:endParaRPr>
          </a:p>
          <a:p>
            <a:pPr indent="0" lvl="0" marL="0" rtl="0" algn="l">
              <a:spcBef>
                <a:spcPts val="0"/>
              </a:spcBef>
              <a:spcAft>
                <a:spcPts val="0"/>
              </a:spcAft>
              <a:buNone/>
            </a:pPr>
            <a:r>
              <a:t/>
            </a:r>
            <a:endParaRPr>
              <a:solidFill>
                <a:srgbClr val="444444"/>
              </a:solidFill>
            </a:endParaRPr>
          </a:p>
          <a:p>
            <a:pPr indent="0" lvl="0" marL="0" rtl="0" algn="l">
              <a:spcBef>
                <a:spcPts val="0"/>
              </a:spcBef>
              <a:spcAft>
                <a:spcPts val="0"/>
              </a:spcAft>
              <a:buNone/>
            </a:pPr>
            <a:r>
              <a:t/>
            </a:r>
            <a:endParaRPr>
              <a:solidFill>
                <a:srgbClr val="444444"/>
              </a:solidFill>
            </a:endParaRPr>
          </a:p>
          <a:p>
            <a:pPr indent="0" lvl="0" marL="0" rtl="0" algn="l">
              <a:spcBef>
                <a:spcPts val="0"/>
              </a:spcBef>
              <a:spcAft>
                <a:spcPts val="0"/>
              </a:spcAft>
              <a:buNone/>
            </a:pPr>
            <a:r>
              <a:t/>
            </a:r>
            <a:endParaRPr>
              <a:solidFill>
                <a:srgbClr val="444444"/>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8c59bc5f21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8c59bc5f21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1600"/>
              </a:spcBef>
              <a:spcAft>
                <a:spcPts val="0"/>
              </a:spcAft>
              <a:buClr>
                <a:schemeClr val="accent2"/>
              </a:buClr>
              <a:buSzPts val="1100"/>
              <a:buChar char="○"/>
              <a:defRPr>
                <a:solidFill>
                  <a:schemeClr val="accent2"/>
                </a:solidFill>
              </a:defRPr>
            </a:lvl2pPr>
            <a:lvl3pPr indent="-298450" lvl="2" marL="1371600">
              <a:spcBef>
                <a:spcPts val="1600"/>
              </a:spcBef>
              <a:spcAft>
                <a:spcPts val="0"/>
              </a:spcAft>
              <a:buClr>
                <a:schemeClr val="accent2"/>
              </a:buClr>
              <a:buSzPts val="1100"/>
              <a:buChar char="■"/>
              <a:defRPr>
                <a:solidFill>
                  <a:schemeClr val="accent2"/>
                </a:solidFill>
              </a:defRPr>
            </a:lvl3pPr>
            <a:lvl4pPr indent="-298450" lvl="3" marL="1828800">
              <a:spcBef>
                <a:spcPts val="1600"/>
              </a:spcBef>
              <a:spcAft>
                <a:spcPts val="0"/>
              </a:spcAft>
              <a:buClr>
                <a:schemeClr val="accent2"/>
              </a:buClr>
              <a:buSzPts val="1100"/>
              <a:buChar char="●"/>
              <a:defRPr>
                <a:solidFill>
                  <a:schemeClr val="accent2"/>
                </a:solidFill>
              </a:defRPr>
            </a:lvl4pPr>
            <a:lvl5pPr indent="-298450" lvl="4" marL="2286000">
              <a:spcBef>
                <a:spcPts val="1600"/>
              </a:spcBef>
              <a:spcAft>
                <a:spcPts val="0"/>
              </a:spcAft>
              <a:buClr>
                <a:schemeClr val="accent2"/>
              </a:buClr>
              <a:buSzPts val="1100"/>
              <a:buChar char="○"/>
              <a:defRPr>
                <a:solidFill>
                  <a:schemeClr val="accent2"/>
                </a:solidFill>
              </a:defRPr>
            </a:lvl5pPr>
            <a:lvl6pPr indent="-298450" lvl="5" marL="2743200">
              <a:spcBef>
                <a:spcPts val="1600"/>
              </a:spcBef>
              <a:spcAft>
                <a:spcPts val="0"/>
              </a:spcAft>
              <a:buClr>
                <a:schemeClr val="accent2"/>
              </a:buClr>
              <a:buSzPts val="1100"/>
              <a:buChar char="■"/>
              <a:defRPr>
                <a:solidFill>
                  <a:schemeClr val="accent2"/>
                </a:solidFill>
              </a:defRPr>
            </a:lvl6pPr>
            <a:lvl7pPr indent="-298450" lvl="6" marL="3200400">
              <a:spcBef>
                <a:spcPts val="1600"/>
              </a:spcBef>
              <a:spcAft>
                <a:spcPts val="0"/>
              </a:spcAft>
              <a:buClr>
                <a:schemeClr val="accent2"/>
              </a:buClr>
              <a:buSzPts val="1100"/>
              <a:buChar char="●"/>
              <a:defRPr>
                <a:solidFill>
                  <a:schemeClr val="accent2"/>
                </a:solidFill>
              </a:defRPr>
            </a:lvl7pPr>
            <a:lvl8pPr indent="-298450" lvl="7" marL="3657600">
              <a:spcBef>
                <a:spcPts val="1600"/>
              </a:spcBef>
              <a:spcAft>
                <a:spcPts val="0"/>
              </a:spcAft>
              <a:buClr>
                <a:schemeClr val="accent2"/>
              </a:buClr>
              <a:buSzPts val="1100"/>
              <a:buChar char="○"/>
              <a:defRPr>
                <a:solidFill>
                  <a:schemeClr val="accent2"/>
                </a:solidFill>
              </a:defRPr>
            </a:lvl8pPr>
            <a:lvl9pPr indent="-298450" lvl="8" marL="4114800">
              <a:spcBef>
                <a:spcPts val="1600"/>
              </a:spcBef>
              <a:spcAft>
                <a:spcPts val="160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1600"/>
              </a:spcBef>
              <a:spcAft>
                <a:spcPts val="0"/>
              </a:spcAft>
              <a:buClr>
                <a:schemeClr val="accent2"/>
              </a:buClr>
              <a:buSzPts val="1100"/>
              <a:buChar char="○"/>
              <a:defRPr>
                <a:solidFill>
                  <a:schemeClr val="accent2"/>
                </a:solidFill>
              </a:defRPr>
            </a:lvl2pPr>
            <a:lvl3pPr indent="-298450" lvl="2" marL="1371600">
              <a:spcBef>
                <a:spcPts val="1600"/>
              </a:spcBef>
              <a:spcAft>
                <a:spcPts val="0"/>
              </a:spcAft>
              <a:buClr>
                <a:schemeClr val="accent2"/>
              </a:buClr>
              <a:buSzPts val="1100"/>
              <a:buChar char="■"/>
              <a:defRPr>
                <a:solidFill>
                  <a:schemeClr val="accent2"/>
                </a:solidFill>
              </a:defRPr>
            </a:lvl3pPr>
            <a:lvl4pPr indent="-298450" lvl="3" marL="1828800">
              <a:spcBef>
                <a:spcPts val="1600"/>
              </a:spcBef>
              <a:spcAft>
                <a:spcPts val="0"/>
              </a:spcAft>
              <a:buClr>
                <a:schemeClr val="accent2"/>
              </a:buClr>
              <a:buSzPts val="1100"/>
              <a:buChar char="●"/>
              <a:defRPr>
                <a:solidFill>
                  <a:schemeClr val="accent2"/>
                </a:solidFill>
              </a:defRPr>
            </a:lvl4pPr>
            <a:lvl5pPr indent="-298450" lvl="4" marL="2286000">
              <a:spcBef>
                <a:spcPts val="1600"/>
              </a:spcBef>
              <a:spcAft>
                <a:spcPts val="0"/>
              </a:spcAft>
              <a:buClr>
                <a:schemeClr val="accent2"/>
              </a:buClr>
              <a:buSzPts val="1100"/>
              <a:buChar char="○"/>
              <a:defRPr>
                <a:solidFill>
                  <a:schemeClr val="accent2"/>
                </a:solidFill>
              </a:defRPr>
            </a:lvl5pPr>
            <a:lvl6pPr indent="-298450" lvl="5" marL="2743200">
              <a:spcBef>
                <a:spcPts val="1600"/>
              </a:spcBef>
              <a:spcAft>
                <a:spcPts val="0"/>
              </a:spcAft>
              <a:buClr>
                <a:schemeClr val="accent2"/>
              </a:buClr>
              <a:buSzPts val="1100"/>
              <a:buChar char="■"/>
              <a:defRPr>
                <a:solidFill>
                  <a:schemeClr val="accent2"/>
                </a:solidFill>
              </a:defRPr>
            </a:lvl6pPr>
            <a:lvl7pPr indent="-298450" lvl="6" marL="3200400">
              <a:spcBef>
                <a:spcPts val="1600"/>
              </a:spcBef>
              <a:spcAft>
                <a:spcPts val="0"/>
              </a:spcAft>
              <a:buClr>
                <a:schemeClr val="accent2"/>
              </a:buClr>
              <a:buSzPts val="1100"/>
              <a:buChar char="●"/>
              <a:defRPr>
                <a:solidFill>
                  <a:schemeClr val="accent2"/>
                </a:solidFill>
              </a:defRPr>
            </a:lvl7pPr>
            <a:lvl8pPr indent="-298450" lvl="7" marL="3657600">
              <a:spcBef>
                <a:spcPts val="1600"/>
              </a:spcBef>
              <a:spcAft>
                <a:spcPts val="0"/>
              </a:spcAft>
              <a:buClr>
                <a:schemeClr val="accent2"/>
              </a:buClr>
              <a:buSzPts val="1100"/>
              <a:buChar char="○"/>
              <a:defRPr>
                <a:solidFill>
                  <a:schemeClr val="accent2"/>
                </a:solidFill>
              </a:defRPr>
            </a:lvl8pPr>
            <a:lvl9pPr indent="-298450" lvl="8" marL="4114800">
              <a:spcBef>
                <a:spcPts val="1600"/>
              </a:spcBef>
              <a:spcAft>
                <a:spcPts val="160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1600"/>
              </a:spcBef>
              <a:spcAft>
                <a:spcPts val="160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hyperlink" Target="https://www.forbes.com/sites/kalevleetaru/2019/04/18/deep-learning-and-the-limits-of-learning-by-correlation-rather-than-causation/" TargetMode="External"/><Relationship Id="rId4" Type="http://schemas.openxmlformats.org/officeDocument/2006/relationships/image" Target="../media/image3.png"/><Relationship Id="rId5"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hyperlink" Target="https://futureoflife.org/open-letter-autonomous-weapons/" TargetMode="External"/><Relationship Id="rId4" Type="http://schemas.openxmlformats.org/officeDocument/2006/relationships/hyperlink" Target="https://www.stopkillerrobots.org" TargetMode="External"/><Relationship Id="rId5" Type="http://schemas.openxmlformats.org/officeDocument/2006/relationships/hyperlink" Target="https://www.youtube.com/watch?v=9CO6M2HsoIA" TargetMode="External"/><Relationship Id="rId6" Type="http://schemas.openxmlformats.org/officeDocument/2006/relationships/hyperlink" Target="https://www.youtube.com/channel/UC-rCCy3FQ-GItDimSR9lhzw" TargetMode="External"/><Relationship Id="rId7"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247125"/>
            <a:ext cx="7665300" cy="1169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850">
                <a:solidFill>
                  <a:srgbClr val="333333"/>
                </a:solidFill>
                <a:latin typeface="Arial"/>
                <a:ea typeface="Arial"/>
                <a:cs typeface="Arial"/>
                <a:sym typeface="Arial"/>
              </a:rPr>
              <a:t>Ethics &amp; communication project</a:t>
            </a:r>
            <a:endParaRPr sz="2850">
              <a:solidFill>
                <a:srgbClr val="333333"/>
              </a:solidFill>
              <a:latin typeface="Arial"/>
              <a:ea typeface="Arial"/>
              <a:cs typeface="Arial"/>
              <a:sym typeface="Arial"/>
            </a:endParaRPr>
          </a:p>
          <a:p>
            <a:pPr indent="0" lvl="0" marL="0" rtl="0" algn="l">
              <a:lnSpc>
                <a:spcPct val="100000"/>
              </a:lnSpc>
              <a:spcBef>
                <a:spcPts val="0"/>
              </a:spcBef>
              <a:spcAft>
                <a:spcPts val="0"/>
              </a:spcAft>
              <a:buNone/>
            </a:pPr>
            <a:r>
              <a:rPr lang="en" sz="2250">
                <a:solidFill>
                  <a:srgbClr val="333333"/>
                </a:solidFill>
                <a:latin typeface="Arial"/>
                <a:ea typeface="Arial"/>
                <a:cs typeface="Arial"/>
                <a:sym typeface="Arial"/>
              </a:rPr>
              <a:t>3.8 Autonomous warfare - are there ever situations where it could be condoned?</a:t>
            </a:r>
            <a:endParaRPr/>
          </a:p>
        </p:txBody>
      </p:sp>
      <p:sp>
        <p:nvSpPr>
          <p:cNvPr id="65" name="Google Shape;65;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66" name="Google Shape;66;p13"/>
          <p:cNvPicPr preferRelativeResize="0"/>
          <p:nvPr/>
        </p:nvPicPr>
        <p:blipFill>
          <a:blip r:embed="rId3">
            <a:alphaModFix/>
          </a:blip>
          <a:stretch>
            <a:fillRect/>
          </a:stretch>
        </p:blipFill>
        <p:spPr>
          <a:xfrm>
            <a:off x="3815475" y="1529625"/>
            <a:ext cx="4635814" cy="3080475"/>
          </a:xfrm>
          <a:prstGeom prst="rect">
            <a:avLst/>
          </a:prstGeom>
          <a:noFill/>
          <a:ln>
            <a:noFill/>
          </a:ln>
        </p:spPr>
      </p:pic>
      <p:sp>
        <p:nvSpPr>
          <p:cNvPr id="67" name="Google Shape;67;p13"/>
          <p:cNvSpPr txBox="1"/>
          <p:nvPr/>
        </p:nvSpPr>
        <p:spPr>
          <a:xfrm>
            <a:off x="497750" y="3816150"/>
            <a:ext cx="2744100" cy="70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Andrew Smith</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CodeClan - D4</a:t>
            </a:r>
            <a:endParaRPr>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71" name="Shape 71"/>
        <p:cNvGrpSpPr/>
        <p:nvPr/>
      </p:nvGrpSpPr>
      <p:grpSpPr>
        <a:xfrm>
          <a:off x="0" y="0"/>
          <a:ext cx="0" cy="0"/>
          <a:chOff x="0" y="0"/>
          <a:chExt cx="0" cy="0"/>
        </a:xfrm>
      </p:grpSpPr>
      <p:sp>
        <p:nvSpPr>
          <p:cNvPr id="72" name="Google Shape;72;p14"/>
          <p:cNvSpPr txBox="1"/>
          <p:nvPr>
            <p:ph type="ctrTitle"/>
          </p:nvPr>
        </p:nvSpPr>
        <p:spPr>
          <a:xfrm>
            <a:off x="311700" y="201400"/>
            <a:ext cx="8539800" cy="107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800"/>
              </a:spcAft>
              <a:buNone/>
            </a:pPr>
            <a:r>
              <a:rPr lang="en" sz="2150">
                <a:solidFill>
                  <a:srgbClr val="333333"/>
                </a:solidFill>
                <a:latin typeface="Arial"/>
                <a:ea typeface="Arial"/>
                <a:cs typeface="Arial"/>
                <a:sym typeface="Arial"/>
              </a:rPr>
              <a:t>3.8 Autonomous warfare - are there ever situations where it could be condoned?</a:t>
            </a:r>
            <a:endParaRPr sz="3500"/>
          </a:p>
        </p:txBody>
      </p:sp>
      <p:sp>
        <p:nvSpPr>
          <p:cNvPr id="73" name="Google Shape;73;p14"/>
          <p:cNvSpPr txBox="1"/>
          <p:nvPr>
            <p:ph idx="1" type="subTitle"/>
          </p:nvPr>
        </p:nvSpPr>
        <p:spPr>
          <a:xfrm>
            <a:off x="329400" y="964755"/>
            <a:ext cx="4284900" cy="394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solidFill>
                  <a:srgbClr val="333333"/>
                </a:solidFill>
                <a:latin typeface="Arial"/>
                <a:ea typeface="Arial"/>
                <a:cs typeface="Arial"/>
                <a:sym typeface="Arial"/>
              </a:rPr>
              <a:t>1. </a:t>
            </a:r>
            <a:r>
              <a:rPr lang="en" sz="1400" u="sng">
                <a:solidFill>
                  <a:srgbClr val="333333"/>
                </a:solidFill>
                <a:latin typeface="Arial"/>
                <a:ea typeface="Arial"/>
                <a:cs typeface="Arial"/>
                <a:sym typeface="Arial"/>
              </a:rPr>
              <a:t>Topic summary</a:t>
            </a:r>
            <a:r>
              <a:rPr lang="en" sz="1400">
                <a:solidFill>
                  <a:srgbClr val="333333"/>
                </a:solidFill>
                <a:latin typeface="Arial"/>
                <a:ea typeface="Arial"/>
                <a:cs typeface="Arial"/>
                <a:sym typeface="Arial"/>
              </a:rPr>
              <a:t> </a:t>
            </a:r>
            <a:endParaRPr sz="1400"/>
          </a:p>
        </p:txBody>
      </p:sp>
      <p:pic>
        <p:nvPicPr>
          <p:cNvPr id="74" name="Google Shape;74;p14"/>
          <p:cNvPicPr preferRelativeResize="0"/>
          <p:nvPr/>
        </p:nvPicPr>
        <p:blipFill>
          <a:blip r:embed="rId3">
            <a:alphaModFix/>
          </a:blip>
          <a:stretch>
            <a:fillRect/>
          </a:stretch>
        </p:blipFill>
        <p:spPr>
          <a:xfrm>
            <a:off x="5366075" y="1511650"/>
            <a:ext cx="3311525" cy="2138475"/>
          </a:xfrm>
          <a:prstGeom prst="rect">
            <a:avLst/>
          </a:prstGeom>
          <a:noFill/>
          <a:ln>
            <a:noFill/>
          </a:ln>
        </p:spPr>
      </p:pic>
      <p:sp>
        <p:nvSpPr>
          <p:cNvPr id="75" name="Google Shape;7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6" name="Google Shape;76;p14"/>
          <p:cNvSpPr txBox="1"/>
          <p:nvPr/>
        </p:nvSpPr>
        <p:spPr>
          <a:xfrm>
            <a:off x="311700" y="1358425"/>
            <a:ext cx="4461900" cy="68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333333"/>
                </a:solidFill>
              </a:rPr>
              <a:t>“This era is not decades away. It’s not even years away. Killer robots are moments away from making their grand entrance.”</a:t>
            </a:r>
            <a:endParaRPr sz="1200">
              <a:solidFill>
                <a:srgbClr val="333333"/>
              </a:solidFill>
            </a:endParaRPr>
          </a:p>
          <a:p>
            <a:pPr indent="0" lvl="0" marL="0" rtl="0" algn="l">
              <a:spcBef>
                <a:spcPts val="0"/>
              </a:spcBef>
              <a:spcAft>
                <a:spcPts val="0"/>
              </a:spcAft>
              <a:buNone/>
            </a:pPr>
            <a:r>
              <a:rPr i="1" lang="en" sz="1200">
                <a:solidFill>
                  <a:srgbClr val="333333"/>
                </a:solidFill>
              </a:rPr>
              <a:t>Abishur Prakash, ‘The age of killer robots’</a:t>
            </a:r>
            <a:endParaRPr i="1" sz="1200">
              <a:solidFill>
                <a:srgbClr val="333333"/>
              </a:solidFill>
            </a:endParaRPr>
          </a:p>
          <a:p>
            <a:pPr indent="0" lvl="0" marL="0" rtl="0" algn="l">
              <a:spcBef>
                <a:spcPts val="0"/>
              </a:spcBef>
              <a:spcAft>
                <a:spcPts val="0"/>
              </a:spcAft>
              <a:buNone/>
            </a:pPr>
            <a:r>
              <a:t/>
            </a:r>
            <a:endParaRPr i="1" sz="1200">
              <a:solidFill>
                <a:srgbClr val="333333"/>
              </a:solidFill>
            </a:endParaRPr>
          </a:p>
        </p:txBody>
      </p:sp>
      <p:sp>
        <p:nvSpPr>
          <p:cNvPr id="77" name="Google Shape;77;p14"/>
          <p:cNvSpPr txBox="1"/>
          <p:nvPr/>
        </p:nvSpPr>
        <p:spPr>
          <a:xfrm>
            <a:off x="3329200" y="3720625"/>
            <a:ext cx="4702200" cy="98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333333"/>
                </a:solidFill>
              </a:rPr>
              <a:t>Known as : </a:t>
            </a:r>
            <a:r>
              <a:rPr b="1" lang="en" sz="1200">
                <a:solidFill>
                  <a:srgbClr val="222222"/>
                </a:solidFill>
              </a:rPr>
              <a:t>Lethal autonomous weapons</a:t>
            </a:r>
            <a:r>
              <a:rPr lang="en" sz="1200">
                <a:solidFill>
                  <a:srgbClr val="222222"/>
                </a:solidFill>
                <a:highlight>
                  <a:srgbClr val="FFFFFF"/>
                </a:highlight>
              </a:rPr>
              <a:t> (LAWs) are a type of </a:t>
            </a:r>
            <a:r>
              <a:rPr b="1" lang="en" sz="1200">
                <a:solidFill>
                  <a:srgbClr val="222222"/>
                </a:solidFill>
              </a:rPr>
              <a:t>autonomous</a:t>
            </a:r>
            <a:r>
              <a:rPr lang="en" sz="1200">
                <a:solidFill>
                  <a:srgbClr val="222222"/>
                </a:solidFill>
                <a:highlight>
                  <a:srgbClr val="FFFFFF"/>
                </a:highlight>
              </a:rPr>
              <a:t> military system that can independently search for and engage targets based on programmed constraints and descriptions. ... LAWs may operate in the air, on land, on water, under water, or in space.</a:t>
            </a:r>
            <a:endParaRPr i="1" sz="1200">
              <a:solidFill>
                <a:srgbClr val="333333"/>
              </a:solidFill>
            </a:endParaRPr>
          </a:p>
          <a:p>
            <a:pPr indent="0" lvl="0" marL="0" rtl="0" algn="l">
              <a:spcBef>
                <a:spcPts val="0"/>
              </a:spcBef>
              <a:spcAft>
                <a:spcPts val="0"/>
              </a:spcAft>
              <a:buNone/>
            </a:pPr>
            <a:r>
              <a:t/>
            </a:r>
            <a:endParaRPr i="1" sz="1200">
              <a:solidFill>
                <a:srgbClr val="333333"/>
              </a:solidFill>
            </a:endParaRPr>
          </a:p>
        </p:txBody>
      </p:sp>
      <p:pic>
        <p:nvPicPr>
          <p:cNvPr id="78" name="Google Shape;78;p14"/>
          <p:cNvPicPr preferRelativeResize="0"/>
          <p:nvPr/>
        </p:nvPicPr>
        <p:blipFill>
          <a:blip r:embed="rId4">
            <a:alphaModFix/>
          </a:blip>
          <a:stretch>
            <a:fillRect/>
          </a:stretch>
        </p:blipFill>
        <p:spPr>
          <a:xfrm>
            <a:off x="618525" y="2429775"/>
            <a:ext cx="2282596" cy="1696375"/>
          </a:xfrm>
          <a:prstGeom prst="rect">
            <a:avLst/>
          </a:prstGeom>
          <a:noFill/>
          <a:ln>
            <a:noFill/>
          </a:ln>
        </p:spPr>
      </p:pic>
      <p:sp>
        <p:nvSpPr>
          <p:cNvPr id="79" name="Google Shape;79;p14"/>
          <p:cNvSpPr txBox="1"/>
          <p:nvPr/>
        </p:nvSpPr>
        <p:spPr>
          <a:xfrm>
            <a:off x="3466275" y="2418000"/>
            <a:ext cx="1307400" cy="91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80" name="Google Shape;80;p14"/>
          <p:cNvSpPr txBox="1"/>
          <p:nvPr/>
        </p:nvSpPr>
        <p:spPr>
          <a:xfrm>
            <a:off x="3072000" y="2117950"/>
            <a:ext cx="2282700" cy="153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highlight>
                  <a:srgbClr val="FFFFFF"/>
                </a:highlight>
              </a:rPr>
              <a:t>“L</a:t>
            </a:r>
            <a:r>
              <a:rPr lang="en" sz="1300">
                <a:highlight>
                  <a:srgbClr val="FFFFFF"/>
                </a:highlight>
              </a:rPr>
              <a:t>etting machines decide over life and death of human beings runs against all of our ethical standards”. </a:t>
            </a:r>
            <a:endParaRPr sz="1300">
              <a:highlight>
                <a:srgbClr val="FFFFFF"/>
              </a:highlight>
            </a:endParaRPr>
          </a:p>
          <a:p>
            <a:pPr indent="0" lvl="0" marL="0" rtl="0" algn="l">
              <a:spcBef>
                <a:spcPts val="0"/>
              </a:spcBef>
              <a:spcAft>
                <a:spcPts val="0"/>
              </a:spcAft>
              <a:buNone/>
            </a:pPr>
            <a:r>
              <a:rPr i="1" lang="en" sz="1300">
                <a:highlight>
                  <a:srgbClr val="FFFFFF"/>
                </a:highlight>
              </a:rPr>
              <a:t>German Government</a:t>
            </a:r>
            <a:endParaRPr i="1"/>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84" name="Shape 84"/>
        <p:cNvGrpSpPr/>
        <p:nvPr/>
      </p:nvGrpSpPr>
      <p:grpSpPr>
        <a:xfrm>
          <a:off x="0" y="0"/>
          <a:ext cx="0" cy="0"/>
          <a:chOff x="0" y="0"/>
          <a:chExt cx="0" cy="0"/>
        </a:xfrm>
      </p:grpSpPr>
      <p:sp>
        <p:nvSpPr>
          <p:cNvPr id="85" name="Google Shape;85;p15"/>
          <p:cNvSpPr txBox="1"/>
          <p:nvPr>
            <p:ph type="ctrTitle"/>
          </p:nvPr>
        </p:nvSpPr>
        <p:spPr>
          <a:xfrm>
            <a:off x="311700" y="201400"/>
            <a:ext cx="8539800" cy="107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800"/>
              </a:spcAft>
              <a:buNone/>
            </a:pPr>
            <a:r>
              <a:rPr lang="en" sz="2250">
                <a:solidFill>
                  <a:srgbClr val="333333"/>
                </a:solidFill>
                <a:latin typeface="Arial"/>
                <a:ea typeface="Arial"/>
                <a:cs typeface="Arial"/>
                <a:sym typeface="Arial"/>
              </a:rPr>
              <a:t>3.8 Autonomous warfare - are there ever situations where it could be condoned?</a:t>
            </a:r>
            <a:endParaRPr/>
          </a:p>
        </p:txBody>
      </p:sp>
      <p:sp>
        <p:nvSpPr>
          <p:cNvPr id="86" name="Google Shape;86;p15"/>
          <p:cNvSpPr txBox="1"/>
          <p:nvPr>
            <p:ph idx="1" type="subTitle"/>
          </p:nvPr>
        </p:nvSpPr>
        <p:spPr>
          <a:xfrm>
            <a:off x="314325" y="1033675"/>
            <a:ext cx="3825600" cy="393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solidFill>
                  <a:srgbClr val="333333"/>
                </a:solidFill>
                <a:latin typeface="Arial"/>
                <a:ea typeface="Arial"/>
                <a:cs typeface="Arial"/>
                <a:sym typeface="Arial"/>
              </a:rPr>
              <a:t>2. </a:t>
            </a:r>
            <a:r>
              <a:rPr lang="en" sz="1400" u="sng">
                <a:solidFill>
                  <a:srgbClr val="333333"/>
                </a:solidFill>
                <a:latin typeface="Arial"/>
                <a:ea typeface="Arial"/>
                <a:cs typeface="Arial"/>
                <a:sym typeface="Arial"/>
              </a:rPr>
              <a:t>Challenges and ambiguities</a:t>
            </a:r>
            <a:endParaRPr sz="1400" u="sng"/>
          </a:p>
        </p:txBody>
      </p:sp>
      <p:sp>
        <p:nvSpPr>
          <p:cNvPr id="87" name="Google Shape;87;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88" name="Google Shape;88;p15"/>
          <p:cNvSpPr txBox="1"/>
          <p:nvPr>
            <p:ph idx="1" type="subTitle"/>
          </p:nvPr>
        </p:nvSpPr>
        <p:spPr>
          <a:xfrm>
            <a:off x="466725" y="1403600"/>
            <a:ext cx="5802600" cy="754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solidFill>
                  <a:srgbClr val="333333"/>
                </a:solidFill>
                <a:latin typeface="Arial"/>
                <a:ea typeface="Arial"/>
                <a:cs typeface="Arial"/>
                <a:sym typeface="Arial"/>
              </a:rPr>
              <a:t>“A.I. technologies cannot capture human judgement and ethical rules that are </a:t>
            </a:r>
            <a:r>
              <a:rPr lang="en" sz="1400">
                <a:solidFill>
                  <a:srgbClr val="333333"/>
                </a:solidFill>
                <a:latin typeface="Arial"/>
                <a:ea typeface="Arial"/>
                <a:cs typeface="Arial"/>
                <a:sym typeface="Arial"/>
              </a:rPr>
              <a:t>essentially</a:t>
            </a:r>
            <a:r>
              <a:rPr lang="en" sz="1400">
                <a:solidFill>
                  <a:srgbClr val="333333"/>
                </a:solidFill>
                <a:latin typeface="Arial"/>
                <a:ea typeface="Arial"/>
                <a:cs typeface="Arial"/>
                <a:sym typeface="Arial"/>
              </a:rPr>
              <a:t> making decisions </a:t>
            </a:r>
            <a:r>
              <a:rPr lang="en" sz="1400">
                <a:solidFill>
                  <a:srgbClr val="333333"/>
                </a:solidFill>
                <a:latin typeface="Arial"/>
                <a:ea typeface="Arial"/>
                <a:cs typeface="Arial"/>
                <a:sym typeface="Arial"/>
              </a:rPr>
              <a:t>concerning</a:t>
            </a:r>
            <a:r>
              <a:rPr lang="en" sz="1400">
                <a:solidFill>
                  <a:srgbClr val="333333"/>
                </a:solidFill>
                <a:latin typeface="Arial"/>
                <a:ea typeface="Arial"/>
                <a:cs typeface="Arial"/>
                <a:sym typeface="Arial"/>
              </a:rPr>
              <a:t> life and death.”</a:t>
            </a:r>
            <a:endParaRPr sz="1400">
              <a:solidFill>
                <a:srgbClr val="333333"/>
              </a:solidFill>
              <a:latin typeface="Arial"/>
              <a:ea typeface="Arial"/>
              <a:cs typeface="Arial"/>
              <a:sym typeface="Arial"/>
            </a:endParaRPr>
          </a:p>
          <a:p>
            <a:pPr indent="0" lvl="0" marL="0" rtl="0" algn="l">
              <a:lnSpc>
                <a:spcPct val="100000"/>
              </a:lnSpc>
              <a:spcBef>
                <a:spcPts val="0"/>
              </a:spcBef>
              <a:spcAft>
                <a:spcPts val="0"/>
              </a:spcAft>
              <a:buNone/>
            </a:pPr>
            <a:r>
              <a:rPr i="1" lang="en" sz="1400">
                <a:solidFill>
                  <a:srgbClr val="333333"/>
                </a:solidFill>
                <a:latin typeface="Arial"/>
                <a:ea typeface="Arial"/>
                <a:cs typeface="Arial"/>
                <a:sym typeface="Arial"/>
              </a:rPr>
              <a:t>Prof. Carla Gomes, Computer Science, Cornell University</a:t>
            </a:r>
            <a:endParaRPr i="1" sz="1400">
              <a:solidFill>
                <a:srgbClr val="333333"/>
              </a:solidFill>
              <a:latin typeface="Arial"/>
              <a:ea typeface="Arial"/>
              <a:cs typeface="Arial"/>
              <a:sym typeface="Arial"/>
            </a:endParaRPr>
          </a:p>
        </p:txBody>
      </p:sp>
      <p:sp>
        <p:nvSpPr>
          <p:cNvPr id="89" name="Google Shape;89;p15"/>
          <p:cNvSpPr txBox="1"/>
          <p:nvPr/>
        </p:nvSpPr>
        <p:spPr>
          <a:xfrm>
            <a:off x="3485100" y="4023825"/>
            <a:ext cx="5526600" cy="85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AI systems today are still merely simplistic </a:t>
            </a:r>
            <a:r>
              <a:rPr lang="en">
                <a:uFill>
                  <a:noFill/>
                </a:uFill>
                <a:hlinkClick r:id="rId3"/>
              </a:rPr>
              <a:t>correlation</a:t>
            </a:r>
            <a:r>
              <a:rPr lang="en"/>
              <a:t> engines, representing their worlds as naive primitive assemblies of colors and textures. </a:t>
            </a:r>
            <a:r>
              <a:rPr i="1" lang="en">
                <a:solidFill>
                  <a:srgbClr val="333333"/>
                </a:solidFill>
              </a:rPr>
              <a:t>Kalev Leetaru, Forbes</a:t>
            </a:r>
            <a:endParaRPr i="1"/>
          </a:p>
        </p:txBody>
      </p:sp>
      <p:pic>
        <p:nvPicPr>
          <p:cNvPr id="90" name="Google Shape;90;p15"/>
          <p:cNvPicPr preferRelativeResize="0"/>
          <p:nvPr/>
        </p:nvPicPr>
        <p:blipFill>
          <a:blip r:embed="rId4">
            <a:alphaModFix/>
          </a:blip>
          <a:stretch>
            <a:fillRect/>
          </a:stretch>
        </p:blipFill>
        <p:spPr>
          <a:xfrm>
            <a:off x="5466912" y="1890763"/>
            <a:ext cx="3384580" cy="2161900"/>
          </a:xfrm>
          <a:prstGeom prst="rect">
            <a:avLst/>
          </a:prstGeom>
          <a:noFill/>
          <a:ln>
            <a:noFill/>
          </a:ln>
        </p:spPr>
      </p:pic>
      <p:sp>
        <p:nvSpPr>
          <p:cNvPr id="91" name="Google Shape;91;p15"/>
          <p:cNvSpPr txBox="1"/>
          <p:nvPr/>
        </p:nvSpPr>
        <p:spPr>
          <a:xfrm>
            <a:off x="3134325" y="2607900"/>
            <a:ext cx="2289000" cy="85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highlight>
                  <a:srgbClr val="FCFCFC"/>
                </a:highlight>
              </a:rPr>
              <a:t>O</a:t>
            </a:r>
            <a:r>
              <a:rPr lang="en" sz="1100">
                <a:highlight>
                  <a:srgbClr val="FCFCFC"/>
                </a:highlight>
              </a:rPr>
              <a:t>ne person’s package delivery drone is another person’s autonomous weapons system.</a:t>
            </a:r>
            <a:endParaRPr sz="1100"/>
          </a:p>
        </p:txBody>
      </p:sp>
      <p:pic>
        <p:nvPicPr>
          <p:cNvPr id="92" name="Google Shape;92;p15"/>
          <p:cNvPicPr preferRelativeResize="0"/>
          <p:nvPr/>
        </p:nvPicPr>
        <p:blipFill>
          <a:blip r:embed="rId5">
            <a:alphaModFix/>
          </a:blip>
          <a:stretch>
            <a:fillRect/>
          </a:stretch>
        </p:blipFill>
        <p:spPr>
          <a:xfrm>
            <a:off x="314325" y="2433600"/>
            <a:ext cx="2753325" cy="182471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6" name="Shape 96"/>
        <p:cNvGrpSpPr/>
        <p:nvPr/>
      </p:nvGrpSpPr>
      <p:grpSpPr>
        <a:xfrm>
          <a:off x="0" y="0"/>
          <a:ext cx="0" cy="0"/>
          <a:chOff x="0" y="0"/>
          <a:chExt cx="0" cy="0"/>
        </a:xfrm>
      </p:grpSpPr>
      <p:sp>
        <p:nvSpPr>
          <p:cNvPr id="97" name="Google Shape;97;p16"/>
          <p:cNvSpPr txBox="1"/>
          <p:nvPr>
            <p:ph type="ctrTitle"/>
          </p:nvPr>
        </p:nvSpPr>
        <p:spPr>
          <a:xfrm>
            <a:off x="311700" y="201400"/>
            <a:ext cx="8539800" cy="107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800"/>
              </a:spcAft>
              <a:buNone/>
            </a:pPr>
            <a:r>
              <a:rPr lang="en" sz="2250">
                <a:solidFill>
                  <a:srgbClr val="333333"/>
                </a:solidFill>
                <a:latin typeface="Arial"/>
                <a:ea typeface="Arial"/>
                <a:cs typeface="Arial"/>
                <a:sym typeface="Arial"/>
              </a:rPr>
              <a:t>3.8 Autonomous warfare - are there ever situations where it could be condoned?</a:t>
            </a:r>
            <a:endParaRPr/>
          </a:p>
        </p:txBody>
      </p:sp>
      <p:sp>
        <p:nvSpPr>
          <p:cNvPr id="98" name="Google Shape;98;p16"/>
          <p:cNvSpPr txBox="1"/>
          <p:nvPr>
            <p:ph idx="1" type="subTitle"/>
          </p:nvPr>
        </p:nvSpPr>
        <p:spPr>
          <a:xfrm>
            <a:off x="304900" y="1014125"/>
            <a:ext cx="4744800" cy="477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800"/>
              </a:spcAft>
              <a:buNone/>
            </a:pPr>
            <a:r>
              <a:rPr lang="en" sz="1400">
                <a:solidFill>
                  <a:srgbClr val="333333"/>
                </a:solidFill>
                <a:latin typeface="Arial"/>
                <a:ea typeface="Arial"/>
                <a:cs typeface="Arial"/>
                <a:sym typeface="Arial"/>
              </a:rPr>
              <a:t>3. </a:t>
            </a:r>
            <a:r>
              <a:rPr lang="en" sz="1400" u="sng">
                <a:solidFill>
                  <a:srgbClr val="333333"/>
                </a:solidFill>
                <a:latin typeface="Arial"/>
                <a:ea typeface="Arial"/>
                <a:cs typeface="Arial"/>
                <a:sym typeface="Arial"/>
              </a:rPr>
              <a:t>P</a:t>
            </a:r>
            <a:r>
              <a:rPr lang="en" sz="1400" u="sng">
                <a:solidFill>
                  <a:srgbClr val="333333"/>
                </a:solidFill>
                <a:latin typeface="Arial"/>
                <a:ea typeface="Arial"/>
                <a:cs typeface="Arial"/>
                <a:sym typeface="Arial"/>
              </a:rPr>
              <a:t>otential solutions</a:t>
            </a:r>
            <a:endParaRPr sz="1400" u="sng">
              <a:latin typeface="Arial"/>
              <a:ea typeface="Arial"/>
              <a:cs typeface="Arial"/>
              <a:sym typeface="Arial"/>
            </a:endParaRPr>
          </a:p>
        </p:txBody>
      </p:sp>
      <p:sp>
        <p:nvSpPr>
          <p:cNvPr id="99" name="Google Shape;99;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0" name="Google Shape;100;p16"/>
          <p:cNvSpPr txBox="1"/>
          <p:nvPr/>
        </p:nvSpPr>
        <p:spPr>
          <a:xfrm>
            <a:off x="381100" y="1251125"/>
            <a:ext cx="5096100" cy="116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3 Options:</a:t>
            </a:r>
            <a:endParaRPr/>
          </a:p>
          <a:p>
            <a:pPr indent="-317500" lvl="0" marL="457200" rtl="0" algn="l">
              <a:spcBef>
                <a:spcPts val="0"/>
              </a:spcBef>
              <a:spcAft>
                <a:spcPts val="0"/>
              </a:spcAft>
              <a:buSzPts val="1400"/>
              <a:buAutoNum type="arabicPeriod"/>
            </a:pPr>
            <a:r>
              <a:rPr lang="en"/>
              <a:t>Total ban of fully autonomous weapon systems</a:t>
            </a:r>
            <a:endParaRPr/>
          </a:p>
          <a:p>
            <a:pPr indent="-317500" lvl="0" marL="457200" rtl="0" algn="l">
              <a:spcBef>
                <a:spcPts val="0"/>
              </a:spcBef>
              <a:spcAft>
                <a:spcPts val="0"/>
              </a:spcAft>
              <a:buSzPts val="1400"/>
              <a:buAutoNum type="arabicPeriod"/>
            </a:pPr>
            <a:r>
              <a:rPr lang="en"/>
              <a:t>Regulating the use of fully autonomous weapon systems</a:t>
            </a:r>
            <a:endParaRPr/>
          </a:p>
          <a:p>
            <a:pPr indent="-317500" lvl="0" marL="457200" rtl="0" algn="l">
              <a:spcBef>
                <a:spcPts val="0"/>
              </a:spcBef>
              <a:spcAft>
                <a:spcPts val="0"/>
              </a:spcAft>
              <a:buSzPts val="1400"/>
              <a:buAutoNum type="arabicPeriod"/>
            </a:pPr>
            <a:r>
              <a:rPr lang="en"/>
              <a:t>Continue and leave for open development</a:t>
            </a:r>
            <a:endParaRPr/>
          </a:p>
        </p:txBody>
      </p:sp>
      <p:sp>
        <p:nvSpPr>
          <p:cNvPr id="101" name="Google Shape;101;p16"/>
          <p:cNvSpPr txBox="1"/>
          <p:nvPr/>
        </p:nvSpPr>
        <p:spPr>
          <a:xfrm>
            <a:off x="4398700" y="3722850"/>
            <a:ext cx="4128600" cy="107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Campaigns to Ban Lethal Autonomous</a:t>
            </a:r>
            <a:endParaRPr/>
          </a:p>
          <a:p>
            <a:pPr indent="-317500" lvl="0" marL="457200" rtl="0" algn="l">
              <a:spcBef>
                <a:spcPts val="0"/>
              </a:spcBef>
              <a:spcAft>
                <a:spcPts val="0"/>
              </a:spcAft>
              <a:buSzPts val="1400"/>
              <a:buAutoNum type="arabicPeriod"/>
            </a:pPr>
            <a:r>
              <a:rPr lang="en"/>
              <a:t>Future of Life Institute (FLI) - Elon Musk</a:t>
            </a:r>
            <a:endParaRPr/>
          </a:p>
          <a:p>
            <a:pPr indent="-317500" lvl="0" marL="457200" rtl="0" algn="l">
              <a:spcBef>
                <a:spcPts val="0"/>
              </a:spcBef>
              <a:spcAft>
                <a:spcPts val="0"/>
              </a:spcAft>
              <a:buSzPts val="1400"/>
              <a:buAutoNum type="arabicPeriod"/>
            </a:pPr>
            <a:r>
              <a:rPr lang="en"/>
              <a:t>Stop Killer Robots</a:t>
            </a:r>
            <a:endParaRPr/>
          </a:p>
          <a:p>
            <a:pPr indent="-317500" lvl="0" marL="457200" rtl="0" algn="l">
              <a:spcBef>
                <a:spcPts val="0"/>
              </a:spcBef>
              <a:spcAft>
                <a:spcPts val="0"/>
              </a:spcAft>
              <a:buSzPts val="1400"/>
              <a:buAutoNum type="arabicPeriod"/>
            </a:pPr>
            <a:r>
              <a:rPr lang="en"/>
              <a:t>Ban Autonomous Weapons</a:t>
            </a:r>
            <a:endParaRPr/>
          </a:p>
        </p:txBody>
      </p:sp>
      <p:pic>
        <p:nvPicPr>
          <p:cNvPr id="102" name="Google Shape;102;p16"/>
          <p:cNvPicPr preferRelativeResize="0"/>
          <p:nvPr/>
        </p:nvPicPr>
        <p:blipFill>
          <a:blip r:embed="rId3">
            <a:alphaModFix/>
          </a:blip>
          <a:stretch>
            <a:fillRect/>
          </a:stretch>
        </p:blipFill>
        <p:spPr>
          <a:xfrm>
            <a:off x="5477075" y="1156989"/>
            <a:ext cx="3346450" cy="2219921"/>
          </a:xfrm>
          <a:prstGeom prst="rect">
            <a:avLst/>
          </a:prstGeom>
          <a:noFill/>
          <a:ln>
            <a:noFill/>
          </a:ln>
        </p:spPr>
      </p:pic>
      <p:pic>
        <p:nvPicPr>
          <p:cNvPr id="103" name="Google Shape;103;p16"/>
          <p:cNvPicPr preferRelativeResize="0"/>
          <p:nvPr/>
        </p:nvPicPr>
        <p:blipFill>
          <a:blip r:embed="rId4">
            <a:alphaModFix/>
          </a:blip>
          <a:stretch>
            <a:fillRect/>
          </a:stretch>
        </p:blipFill>
        <p:spPr>
          <a:xfrm>
            <a:off x="304900" y="2906500"/>
            <a:ext cx="2827225" cy="2037850"/>
          </a:xfrm>
          <a:prstGeom prst="rect">
            <a:avLst/>
          </a:prstGeom>
          <a:noFill/>
          <a:ln>
            <a:noFill/>
          </a:ln>
        </p:spPr>
      </p:pic>
      <p:sp>
        <p:nvSpPr>
          <p:cNvPr id="104" name="Google Shape;104;p16"/>
          <p:cNvSpPr txBox="1"/>
          <p:nvPr/>
        </p:nvSpPr>
        <p:spPr>
          <a:xfrm>
            <a:off x="2182600" y="2571725"/>
            <a:ext cx="3066000" cy="107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Routes to resolution</a:t>
            </a:r>
            <a:endParaRPr/>
          </a:p>
          <a:p>
            <a:pPr indent="0" lvl="0" marL="0" rtl="0" algn="l">
              <a:spcBef>
                <a:spcPts val="0"/>
              </a:spcBef>
              <a:spcAft>
                <a:spcPts val="0"/>
              </a:spcAft>
              <a:buNone/>
            </a:pPr>
            <a:r>
              <a:rPr lang="en"/>
              <a:t> 1. Legally through the UN</a:t>
            </a:r>
            <a:endParaRPr/>
          </a:p>
          <a:p>
            <a:pPr indent="0" lvl="0" marL="0" rtl="0" algn="l">
              <a:spcBef>
                <a:spcPts val="0"/>
              </a:spcBef>
              <a:spcAft>
                <a:spcPts val="0"/>
              </a:spcAft>
              <a:buNone/>
            </a:pPr>
            <a:r>
              <a:rPr lang="en"/>
              <a:t> 2. Moral agreement. AI experts refusing to work on LAW projects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08" name="Shape 108"/>
        <p:cNvGrpSpPr/>
        <p:nvPr/>
      </p:nvGrpSpPr>
      <p:grpSpPr>
        <a:xfrm>
          <a:off x="0" y="0"/>
          <a:ext cx="0" cy="0"/>
          <a:chOff x="0" y="0"/>
          <a:chExt cx="0" cy="0"/>
        </a:xfrm>
      </p:grpSpPr>
      <p:sp>
        <p:nvSpPr>
          <p:cNvPr id="109" name="Google Shape;109;p17"/>
          <p:cNvSpPr txBox="1"/>
          <p:nvPr>
            <p:ph type="ctrTitle"/>
          </p:nvPr>
        </p:nvSpPr>
        <p:spPr>
          <a:xfrm>
            <a:off x="311700" y="201400"/>
            <a:ext cx="8539800" cy="107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800"/>
              </a:spcAft>
              <a:buNone/>
            </a:pPr>
            <a:r>
              <a:rPr lang="en" sz="2250">
                <a:solidFill>
                  <a:srgbClr val="333333"/>
                </a:solidFill>
                <a:latin typeface="Arial"/>
                <a:ea typeface="Arial"/>
                <a:cs typeface="Arial"/>
                <a:sym typeface="Arial"/>
              </a:rPr>
              <a:t>3.8 Autonomous warfare - are there ever situations where it could be condoned?</a:t>
            </a:r>
            <a:endParaRPr/>
          </a:p>
        </p:txBody>
      </p:sp>
      <p:sp>
        <p:nvSpPr>
          <p:cNvPr id="110" name="Google Shape;110;p17"/>
          <p:cNvSpPr txBox="1"/>
          <p:nvPr>
            <p:ph idx="1" type="subTitle"/>
          </p:nvPr>
        </p:nvSpPr>
        <p:spPr>
          <a:xfrm>
            <a:off x="275875" y="1052300"/>
            <a:ext cx="3158100" cy="393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solidFill>
                  <a:srgbClr val="333333"/>
                </a:solidFill>
                <a:latin typeface="Arial"/>
                <a:ea typeface="Arial"/>
                <a:cs typeface="Arial"/>
                <a:sym typeface="Arial"/>
              </a:rPr>
              <a:t>4. </a:t>
            </a:r>
            <a:r>
              <a:rPr lang="en" sz="1400" u="sng">
                <a:solidFill>
                  <a:srgbClr val="333333"/>
                </a:solidFill>
                <a:latin typeface="Arial"/>
                <a:ea typeface="Arial"/>
                <a:cs typeface="Arial"/>
                <a:sym typeface="Arial"/>
              </a:rPr>
              <a:t>O</a:t>
            </a:r>
            <a:r>
              <a:rPr lang="en" sz="1400" u="sng">
                <a:solidFill>
                  <a:srgbClr val="333333"/>
                </a:solidFill>
                <a:latin typeface="Arial"/>
                <a:ea typeface="Arial"/>
                <a:cs typeface="Arial"/>
                <a:sym typeface="Arial"/>
              </a:rPr>
              <a:t>pinion and recommendation</a:t>
            </a:r>
            <a:endParaRPr sz="1400" u="sng">
              <a:solidFill>
                <a:srgbClr val="333333"/>
              </a:solidFill>
              <a:latin typeface="Arial"/>
              <a:ea typeface="Arial"/>
              <a:cs typeface="Arial"/>
              <a:sym typeface="Arial"/>
            </a:endParaRPr>
          </a:p>
          <a:p>
            <a:pPr indent="0" lvl="0" marL="0" rtl="0" algn="l">
              <a:spcBef>
                <a:spcPts val="800"/>
              </a:spcBef>
              <a:spcAft>
                <a:spcPts val="0"/>
              </a:spcAft>
              <a:buNone/>
            </a:pPr>
            <a:r>
              <a:t/>
            </a:r>
            <a:endParaRPr/>
          </a:p>
        </p:txBody>
      </p:sp>
      <p:sp>
        <p:nvSpPr>
          <p:cNvPr id="111" name="Google Shape;111;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12" name="Google Shape;112;p17"/>
          <p:cNvSpPr txBox="1"/>
          <p:nvPr/>
        </p:nvSpPr>
        <p:spPr>
          <a:xfrm>
            <a:off x="428275" y="1460600"/>
            <a:ext cx="5596500" cy="8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a:t>
            </a:r>
            <a:r>
              <a:rPr lang="en"/>
              <a:t>elf policing by </a:t>
            </a:r>
            <a:r>
              <a:rPr lang="en"/>
              <a:t>Individuals, companies or countries of their own code of conduct/ licensing (governed by their own moral code) - insufficient as it will almost certainly be ignored at some level.</a:t>
            </a:r>
            <a:endParaRPr/>
          </a:p>
        </p:txBody>
      </p:sp>
      <p:pic>
        <p:nvPicPr>
          <p:cNvPr id="113" name="Google Shape;113;p17"/>
          <p:cNvPicPr preferRelativeResize="0"/>
          <p:nvPr/>
        </p:nvPicPr>
        <p:blipFill>
          <a:blip r:embed="rId3">
            <a:alphaModFix/>
          </a:blip>
          <a:stretch>
            <a:fillRect/>
          </a:stretch>
        </p:blipFill>
        <p:spPr>
          <a:xfrm>
            <a:off x="5960800" y="830938"/>
            <a:ext cx="2738302" cy="1805201"/>
          </a:xfrm>
          <a:prstGeom prst="rect">
            <a:avLst/>
          </a:prstGeom>
          <a:noFill/>
          <a:ln>
            <a:noFill/>
          </a:ln>
        </p:spPr>
      </p:pic>
      <p:sp>
        <p:nvSpPr>
          <p:cNvPr id="114" name="Google Shape;114;p17"/>
          <p:cNvSpPr txBox="1"/>
          <p:nvPr/>
        </p:nvSpPr>
        <p:spPr>
          <a:xfrm>
            <a:off x="5632200" y="2999525"/>
            <a:ext cx="3219300" cy="145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UN - an agreement has to be codified in a Treaty and enforceable!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Until then - sign the petition!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15" name="Google Shape;115;p17"/>
          <p:cNvPicPr preferRelativeResize="0"/>
          <p:nvPr/>
        </p:nvPicPr>
        <p:blipFill>
          <a:blip r:embed="rId4">
            <a:alphaModFix/>
          </a:blip>
          <a:stretch>
            <a:fillRect/>
          </a:stretch>
        </p:blipFill>
        <p:spPr>
          <a:xfrm>
            <a:off x="404488" y="2615925"/>
            <a:ext cx="5186875" cy="19106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19" name="Shape 119"/>
        <p:cNvGrpSpPr/>
        <p:nvPr/>
      </p:nvGrpSpPr>
      <p:grpSpPr>
        <a:xfrm>
          <a:off x="0" y="0"/>
          <a:ext cx="0" cy="0"/>
          <a:chOff x="0" y="0"/>
          <a:chExt cx="0" cy="0"/>
        </a:xfrm>
      </p:grpSpPr>
      <p:sp>
        <p:nvSpPr>
          <p:cNvPr id="120" name="Google Shape;120;p18"/>
          <p:cNvSpPr txBox="1"/>
          <p:nvPr>
            <p:ph type="ctrTitle"/>
          </p:nvPr>
        </p:nvSpPr>
        <p:spPr>
          <a:xfrm>
            <a:off x="311700" y="201400"/>
            <a:ext cx="8539800" cy="107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800"/>
              </a:spcAft>
              <a:buNone/>
            </a:pPr>
            <a:r>
              <a:rPr lang="en" sz="2250">
                <a:solidFill>
                  <a:srgbClr val="333333"/>
                </a:solidFill>
                <a:latin typeface="Arial"/>
                <a:ea typeface="Arial"/>
                <a:cs typeface="Arial"/>
                <a:sym typeface="Arial"/>
              </a:rPr>
              <a:t>3.8 Autonomous warfare - are there ever situations where it could be condoned?</a:t>
            </a:r>
            <a:endParaRPr/>
          </a:p>
        </p:txBody>
      </p:sp>
      <p:sp>
        <p:nvSpPr>
          <p:cNvPr id="121" name="Google Shape;121;p18"/>
          <p:cNvSpPr txBox="1"/>
          <p:nvPr>
            <p:ph idx="1" type="subTitle"/>
          </p:nvPr>
        </p:nvSpPr>
        <p:spPr>
          <a:xfrm>
            <a:off x="464125" y="975400"/>
            <a:ext cx="5965200" cy="2778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u="sng">
                <a:solidFill>
                  <a:srgbClr val="333333"/>
                </a:solidFill>
                <a:latin typeface="Arial"/>
                <a:ea typeface="Arial"/>
                <a:cs typeface="Arial"/>
                <a:sym typeface="Arial"/>
              </a:rPr>
              <a:t>Appendix</a:t>
            </a:r>
            <a:endParaRPr b="1" sz="1200" u="sng">
              <a:solidFill>
                <a:srgbClr val="333333"/>
              </a:solidFill>
              <a:latin typeface="Arial"/>
              <a:ea typeface="Arial"/>
              <a:cs typeface="Arial"/>
              <a:sym typeface="Arial"/>
            </a:endParaRPr>
          </a:p>
          <a:p>
            <a:pPr indent="-304800" lvl="0" marL="457200" rtl="0" algn="l">
              <a:lnSpc>
                <a:spcPct val="115000"/>
              </a:lnSpc>
              <a:spcBef>
                <a:spcPts val="800"/>
              </a:spcBef>
              <a:spcAft>
                <a:spcPts val="0"/>
              </a:spcAft>
              <a:buClr>
                <a:srgbClr val="333333"/>
              </a:buClr>
              <a:buSzPts val="1200"/>
              <a:buFont typeface="Arial"/>
              <a:buAutoNum type="arabicPeriod"/>
            </a:pPr>
            <a:r>
              <a:rPr b="1" lang="en" sz="1200">
                <a:solidFill>
                  <a:srgbClr val="333333"/>
                </a:solidFill>
                <a:latin typeface="Arial"/>
                <a:ea typeface="Arial"/>
                <a:cs typeface="Arial"/>
                <a:sym typeface="Arial"/>
              </a:rPr>
              <a:t>Link to the Future of Life Institute open letter - which can be signed.</a:t>
            </a:r>
            <a:endParaRPr b="1" sz="1200">
              <a:solidFill>
                <a:srgbClr val="333333"/>
              </a:solidFill>
              <a:latin typeface="Arial"/>
              <a:ea typeface="Arial"/>
              <a:cs typeface="Arial"/>
              <a:sym typeface="Arial"/>
            </a:endParaRPr>
          </a:p>
          <a:p>
            <a:pPr indent="457200" lvl="0" marL="0" rtl="0" algn="l">
              <a:lnSpc>
                <a:spcPct val="115000"/>
              </a:lnSpc>
              <a:spcBef>
                <a:spcPts val="800"/>
              </a:spcBef>
              <a:spcAft>
                <a:spcPts val="0"/>
              </a:spcAft>
              <a:buNone/>
            </a:pPr>
            <a:r>
              <a:rPr lang="en" sz="1200" u="sng">
                <a:solidFill>
                  <a:srgbClr val="0000FF"/>
                </a:solidFill>
                <a:latin typeface="Arial"/>
                <a:ea typeface="Arial"/>
                <a:cs typeface="Arial"/>
                <a:sym typeface="Arial"/>
                <a:hlinkClick r:id="rId3"/>
              </a:rPr>
              <a:t>https://futureoflife.org/open-letter-autonomous-weapons/</a:t>
            </a:r>
            <a:endParaRPr sz="1200">
              <a:solidFill>
                <a:srgbClr val="0000FF"/>
              </a:solidFill>
              <a:latin typeface="Arial"/>
              <a:ea typeface="Arial"/>
              <a:cs typeface="Arial"/>
              <a:sym typeface="Arial"/>
            </a:endParaRPr>
          </a:p>
          <a:p>
            <a:pPr indent="-304800" lvl="0" marL="457200" rtl="0" algn="l">
              <a:lnSpc>
                <a:spcPct val="115000"/>
              </a:lnSpc>
              <a:spcBef>
                <a:spcPts val="800"/>
              </a:spcBef>
              <a:spcAft>
                <a:spcPts val="0"/>
              </a:spcAft>
              <a:buClr>
                <a:srgbClr val="000000"/>
              </a:buClr>
              <a:buSzPts val="1200"/>
              <a:buFont typeface="Arial"/>
              <a:buAutoNum type="arabicPeriod"/>
            </a:pPr>
            <a:r>
              <a:rPr lang="en" sz="1200">
                <a:solidFill>
                  <a:srgbClr val="000000"/>
                </a:solidFill>
                <a:highlight>
                  <a:srgbClr val="FAFAFA"/>
                </a:highlight>
                <a:latin typeface="Arial"/>
                <a:ea typeface="Arial"/>
                <a:cs typeface="Arial"/>
                <a:sym typeface="Arial"/>
              </a:rPr>
              <a:t>Stop Killer Robots</a:t>
            </a:r>
            <a:endParaRPr sz="1200">
              <a:solidFill>
                <a:srgbClr val="000000"/>
              </a:solidFill>
              <a:latin typeface="Arial"/>
              <a:ea typeface="Arial"/>
              <a:cs typeface="Arial"/>
              <a:sym typeface="Arial"/>
            </a:endParaRPr>
          </a:p>
          <a:p>
            <a:pPr indent="0" lvl="0" marL="457200" rtl="0" algn="l">
              <a:lnSpc>
                <a:spcPct val="115000"/>
              </a:lnSpc>
              <a:spcBef>
                <a:spcPts val="800"/>
              </a:spcBef>
              <a:spcAft>
                <a:spcPts val="0"/>
              </a:spcAft>
              <a:buNone/>
            </a:pPr>
            <a:r>
              <a:rPr b="1" lang="en" sz="1200" u="sng">
                <a:solidFill>
                  <a:srgbClr val="0000FF"/>
                </a:solidFill>
                <a:latin typeface="Arial"/>
                <a:ea typeface="Arial"/>
                <a:cs typeface="Arial"/>
                <a:sym typeface="Arial"/>
                <a:hlinkClick r:id="rId4"/>
              </a:rPr>
              <a:t>https://www.stopkillerrobots.org</a:t>
            </a:r>
            <a:endParaRPr b="1" sz="1200">
              <a:solidFill>
                <a:srgbClr val="0000FF"/>
              </a:solidFill>
              <a:latin typeface="Arial"/>
              <a:ea typeface="Arial"/>
              <a:cs typeface="Arial"/>
              <a:sym typeface="Arial"/>
            </a:endParaRPr>
          </a:p>
          <a:p>
            <a:pPr indent="-304800" lvl="0" marL="457200" rtl="0" algn="l">
              <a:lnSpc>
                <a:spcPct val="115000"/>
              </a:lnSpc>
              <a:spcBef>
                <a:spcPts val="800"/>
              </a:spcBef>
              <a:spcAft>
                <a:spcPts val="0"/>
              </a:spcAft>
              <a:buClr>
                <a:srgbClr val="000000"/>
              </a:buClr>
              <a:buSzPts val="1200"/>
              <a:buFont typeface="Arial"/>
              <a:buAutoNum type="arabicPeriod"/>
            </a:pPr>
            <a:r>
              <a:rPr lang="en" sz="1200">
                <a:solidFill>
                  <a:srgbClr val="000000"/>
                </a:solidFill>
                <a:latin typeface="Arial"/>
                <a:ea typeface="Arial"/>
                <a:cs typeface="Arial"/>
                <a:sym typeface="Arial"/>
              </a:rPr>
              <a:t>Slaughter</a:t>
            </a:r>
            <a:r>
              <a:rPr lang="en" sz="1200">
                <a:solidFill>
                  <a:srgbClr val="000000"/>
                </a:solidFill>
                <a:latin typeface="Arial"/>
                <a:ea typeface="Arial"/>
                <a:cs typeface="Arial"/>
                <a:sym typeface="Arial"/>
              </a:rPr>
              <a:t> Bots - Stop Autonomous Weapons</a:t>
            </a:r>
            <a:endParaRPr sz="1200">
              <a:solidFill>
                <a:srgbClr val="000000"/>
              </a:solidFill>
              <a:latin typeface="Arial"/>
              <a:ea typeface="Arial"/>
              <a:cs typeface="Arial"/>
              <a:sym typeface="Arial"/>
            </a:endParaRPr>
          </a:p>
          <a:p>
            <a:pPr indent="0" lvl="0" marL="457200" rtl="0" algn="l">
              <a:lnSpc>
                <a:spcPct val="115000"/>
              </a:lnSpc>
              <a:spcBef>
                <a:spcPts val="800"/>
              </a:spcBef>
              <a:spcAft>
                <a:spcPts val="0"/>
              </a:spcAft>
              <a:buNone/>
            </a:pPr>
            <a:r>
              <a:rPr lang="en" sz="1200" u="sng">
                <a:solidFill>
                  <a:srgbClr val="0000FF"/>
                </a:solidFill>
                <a:latin typeface="Arial"/>
                <a:ea typeface="Arial"/>
                <a:cs typeface="Arial"/>
                <a:sym typeface="Arial"/>
                <a:hlinkClick r:id="rId5"/>
              </a:rPr>
              <a:t>https://www.youtube.com/watch?v=9CO6M2HsoIA</a:t>
            </a:r>
            <a:endParaRPr sz="1200">
              <a:solidFill>
                <a:srgbClr val="0000FF"/>
              </a:solidFill>
              <a:latin typeface="Arial"/>
              <a:ea typeface="Arial"/>
              <a:cs typeface="Arial"/>
              <a:sym typeface="Arial"/>
            </a:endParaRPr>
          </a:p>
          <a:p>
            <a:pPr indent="-304800" lvl="0" marL="457200" rtl="0" algn="l">
              <a:lnSpc>
                <a:spcPct val="115000"/>
              </a:lnSpc>
              <a:spcBef>
                <a:spcPts val="800"/>
              </a:spcBef>
              <a:spcAft>
                <a:spcPts val="0"/>
              </a:spcAft>
              <a:buClr>
                <a:srgbClr val="000000"/>
              </a:buClr>
              <a:buSzPts val="1200"/>
              <a:buFont typeface="Arial"/>
              <a:buAutoNum type="arabicPeriod"/>
            </a:pPr>
            <a:r>
              <a:rPr lang="en" sz="1200">
                <a:solidFill>
                  <a:srgbClr val="000000"/>
                </a:solidFill>
                <a:latin typeface="Arial"/>
                <a:ea typeface="Arial"/>
                <a:cs typeface="Arial"/>
                <a:sym typeface="Arial"/>
              </a:rPr>
              <a:t>Why We Should Ban Lethal Autonomous Weapons - </a:t>
            </a:r>
            <a:r>
              <a:rPr lang="en" sz="1200">
                <a:solidFill>
                  <a:srgbClr val="000000"/>
                </a:solidFill>
                <a:uFill>
                  <a:noFill/>
                </a:uFill>
                <a:latin typeface="Arial"/>
                <a:ea typeface="Arial"/>
                <a:cs typeface="Arial"/>
                <a:sym typeface="Arial"/>
                <a:hlinkClick r:id="rId6"/>
              </a:rPr>
              <a:t>Future of Life Institute</a:t>
            </a:r>
            <a:endParaRPr sz="1200">
              <a:solidFill>
                <a:srgbClr val="000000"/>
              </a:solidFill>
              <a:latin typeface="Arial"/>
              <a:ea typeface="Arial"/>
              <a:cs typeface="Arial"/>
              <a:sym typeface="Arial"/>
            </a:endParaRPr>
          </a:p>
          <a:p>
            <a:pPr indent="0" lvl="0" marL="457200" rtl="0" algn="l">
              <a:lnSpc>
                <a:spcPct val="115000"/>
              </a:lnSpc>
              <a:spcBef>
                <a:spcPts val="0"/>
              </a:spcBef>
              <a:spcAft>
                <a:spcPts val="800"/>
              </a:spcAft>
              <a:buNone/>
            </a:pPr>
            <a:r>
              <a:rPr lang="en" sz="1200">
                <a:solidFill>
                  <a:srgbClr val="0000FF"/>
                </a:solidFill>
                <a:latin typeface="Arial"/>
                <a:ea typeface="Arial"/>
                <a:cs typeface="Arial"/>
                <a:sym typeface="Arial"/>
              </a:rPr>
              <a:t>https://www.youtube.com/watch?v=LVwD-IZosJE</a:t>
            </a:r>
            <a:endParaRPr sz="1200">
              <a:solidFill>
                <a:srgbClr val="0000FF"/>
              </a:solidFill>
              <a:latin typeface="Arial"/>
              <a:ea typeface="Arial"/>
              <a:cs typeface="Arial"/>
              <a:sym typeface="Arial"/>
            </a:endParaRPr>
          </a:p>
        </p:txBody>
      </p:sp>
      <p:sp>
        <p:nvSpPr>
          <p:cNvPr id="122" name="Google Shape;12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23" name="Google Shape;123;p18"/>
          <p:cNvPicPr preferRelativeResize="0"/>
          <p:nvPr/>
        </p:nvPicPr>
        <p:blipFill>
          <a:blip r:embed="rId7">
            <a:alphaModFix/>
          </a:blip>
          <a:stretch>
            <a:fillRect/>
          </a:stretch>
        </p:blipFill>
        <p:spPr>
          <a:xfrm>
            <a:off x="5436100" y="2930525"/>
            <a:ext cx="3415394" cy="1805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